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316" r:id="rId2"/>
    <p:sldId id="317" r:id="rId3"/>
    <p:sldId id="327" r:id="rId4"/>
    <p:sldId id="337" r:id="rId5"/>
    <p:sldId id="329" r:id="rId6"/>
    <p:sldId id="331" r:id="rId7"/>
    <p:sldId id="334" r:id="rId8"/>
    <p:sldId id="339" r:id="rId9"/>
    <p:sldId id="335" r:id="rId10"/>
    <p:sldId id="319" r:id="rId11"/>
    <p:sldId id="336" r:id="rId12"/>
    <p:sldId id="321" r:id="rId13"/>
    <p:sldId id="341" r:id="rId14"/>
    <p:sldId id="342" r:id="rId15"/>
    <p:sldId id="290" r:id="rId16"/>
    <p:sldId id="306" r:id="rId17"/>
    <p:sldId id="344" r:id="rId18"/>
    <p:sldId id="303" r:id="rId19"/>
    <p:sldId id="352" r:id="rId20"/>
    <p:sldId id="349" r:id="rId21"/>
    <p:sldId id="353" r:id="rId22"/>
    <p:sldId id="301" r:id="rId23"/>
    <p:sldId id="350" r:id="rId24"/>
    <p:sldId id="351" r:id="rId25"/>
    <p:sldId id="280" r:id="rId26"/>
  </p:sldIdLst>
  <p:sldSz cx="9144000" cy="6858000" type="screen4x3"/>
  <p:notesSz cx="7077075" cy="93694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8" autoAdjust="0"/>
    <p:restoredTop sz="86400" autoAdjust="0"/>
  </p:normalViewPr>
  <p:slideViewPr>
    <p:cSldViewPr snapToGrid="0">
      <p:cViewPr varScale="1">
        <p:scale>
          <a:sx n="50" d="100"/>
          <a:sy n="50" d="100"/>
        </p:scale>
        <p:origin x="1570" y="38"/>
      </p:cViewPr>
      <p:guideLst/>
    </p:cSldViewPr>
  </p:slideViewPr>
  <p:outlineViewPr>
    <p:cViewPr>
      <p:scale>
        <a:sx n="33" d="100"/>
        <a:sy n="33" d="100"/>
      </p:scale>
      <p:origin x="0" y="-2163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70098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r>
              <a:rPr lang="en-CA" dirty="0"/>
              <a:t>CCMA Countdown to T+2 - April 20, 2016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70098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4281770E-422F-4209-B5FC-7CAF2545699E}" type="datetimeFigureOut">
              <a:rPr lang="en-US" smtClean="0"/>
              <a:t>9/2/2016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66733" cy="470097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9328"/>
            <a:ext cx="3066733" cy="470097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5177558C-E3B4-426D-843E-AB119CA31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61192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70098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r>
              <a:rPr lang="en-CA" dirty="0"/>
              <a:t>CCMA Countdown to T+2 - April 20, 2016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70098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0214BFF3-AEF0-483D-84F6-555E02EE0E0F}" type="datetimeFigureOut">
              <a:rPr lang="en-US" smtClean="0"/>
              <a:t>9/2/2016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0338" y="1171575"/>
            <a:ext cx="4216400" cy="3162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3" tIns="46986" rIns="93973" bIns="469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9036"/>
            <a:ext cx="5661660" cy="3689211"/>
          </a:xfrm>
          <a:prstGeom prst="rect">
            <a:avLst/>
          </a:prstGeom>
        </p:spPr>
        <p:txBody>
          <a:bodyPr vert="horz" lIns="93973" tIns="46986" rIns="93973" bIns="4698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66733" cy="470097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9328"/>
            <a:ext cx="3066733" cy="470097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B98D64EA-4EA2-45C8-A095-35E45FAC5F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58942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7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SRH: **Will Canada’s proposed schedule be similar to this one?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764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CCMA Countdown to T+2 - April 20,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8D64EA-4EA2-45C8-A095-35E45FAC5F0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51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1471" y="4063998"/>
            <a:ext cx="6916951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101">
                <a:solidFill>
                  <a:schemeClr val="tx1"/>
                </a:solidFill>
              </a:defRPr>
            </a:lvl1pPr>
            <a:lvl2pPr marL="457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1471" y="1828800"/>
            <a:ext cx="6916951" cy="2147926"/>
          </a:xfrm>
        </p:spPr>
        <p:txBody>
          <a:bodyPr anchor="ctr">
            <a:normAutofit/>
          </a:bodyPr>
          <a:lstStyle>
            <a:lvl1pPr algn="ctr">
              <a:defRPr sz="3301" cap="all" normalizeH="0" baseline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62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853" y="141288"/>
            <a:ext cx="8698831" cy="646112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853" y="1600200"/>
            <a:ext cx="8698831" cy="4525963"/>
          </a:xfrm>
        </p:spPr>
        <p:txBody>
          <a:bodyPr>
            <a:normAutofit/>
          </a:bodyPr>
          <a:lstStyle>
            <a:lvl1pPr marL="360363" indent="-360363">
              <a:buClr>
                <a:srgbClr val="FF0000"/>
              </a:buClr>
              <a:buSzPct val="115000"/>
              <a:buFont typeface="Wingdings" panose="05000000000000000000" pitchFamily="2" charset="2"/>
              <a:buChar char="§"/>
              <a:defRPr sz="2800"/>
            </a:lvl1pPr>
            <a:lvl2pPr marL="692150" indent="-346075">
              <a:buClr>
                <a:srgbClr val="FF0000"/>
              </a:buClr>
              <a:buSzPct val="110000"/>
              <a:buFont typeface="Arial" panose="020B0604020202020204" pitchFamily="34" charset="0"/>
              <a:buChar char="•"/>
              <a:defRPr sz="2800"/>
            </a:lvl2pPr>
            <a:lvl3pPr marL="1031875" indent="-346075">
              <a:buClr>
                <a:srgbClr val="FF0000"/>
              </a:buClr>
              <a:defRPr sz="28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49435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68A6F-5308-41F4-ADDE-33A1D3FFA5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1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024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55"/>
          <a:stretch/>
        </p:blipFill>
        <p:spPr>
          <a:xfrm>
            <a:off x="-1" y="941045"/>
            <a:ext cx="9146132" cy="346217"/>
          </a:xfrm>
          <a:prstGeom prst="rect">
            <a:avLst/>
          </a:prstGeom>
        </p:spPr>
      </p:pic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919163"/>
            <a:ext cx="9144000" cy="1587"/>
          </a:xfrm>
          <a:prstGeom prst="line">
            <a:avLst/>
          </a:prstGeom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41288"/>
            <a:ext cx="7945438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78174" y="6351968"/>
            <a:ext cx="461223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  <a:latin typeface="Times"/>
                <a:ea typeface="Times" charset="0"/>
                <a:cs typeface="Times"/>
              </a:defRPr>
            </a:lvl1pPr>
          </a:lstStyle>
          <a:p>
            <a:fld id="{32B77A99-F7CF-5846-AD73-A439EF31F0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11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63" r:id="rId4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b="0" i="0" kern="1200">
          <a:solidFill>
            <a:schemeClr val="accent4"/>
          </a:solidFill>
          <a:latin typeface="Arial Bold"/>
          <a:ea typeface="ヒラギノ角ゴ Pro W3" charset="-128"/>
          <a:cs typeface="Arial 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b="0" i="0" kern="1200">
          <a:solidFill>
            <a:schemeClr val="tx1"/>
          </a:solidFill>
          <a:latin typeface="Arial"/>
          <a:ea typeface="ヒラギノ角ゴ Pro W3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b="0" i="0" kern="1200">
          <a:solidFill>
            <a:schemeClr val="tx1"/>
          </a:solidFill>
          <a:latin typeface="Arial"/>
          <a:ea typeface="ヒラギノ角ゴ Pro W3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Arial Narrow"/>
          <a:ea typeface="ヒラギノ角ゴ Pro W3" charset="-128"/>
          <a:cs typeface="Arial Narrow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1" i="0" kern="1200">
          <a:solidFill>
            <a:schemeClr val="accent4"/>
          </a:solidFill>
          <a:latin typeface="Arial Narrow Bold"/>
          <a:ea typeface="ヒラギノ角ゴ Pro W3" charset="-128"/>
          <a:cs typeface="Arial Narrow Bold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Arial Narrow"/>
          <a:ea typeface="ヒラギノ角ゴ Pro W3" charset="-128"/>
          <a:cs typeface="Arial Narrow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t2.com/" TargetMode="External"/><Relationship Id="rId2" Type="http://schemas.openxmlformats.org/officeDocument/2006/relationships/hyperlink" Target="http://www.ccma-acmc.ca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cma-acmc.ca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s.ca/resource/en/174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t2.com/" TargetMode="External"/><Relationship Id="rId2" Type="http://schemas.openxmlformats.org/officeDocument/2006/relationships/hyperlink" Target="http://www.ccma-acmc.c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14979"/>
            <a:ext cx="9144000" cy="762198"/>
          </a:xfrm>
        </p:spPr>
        <p:txBody>
          <a:bodyPr>
            <a:noAutofit/>
          </a:bodyPr>
          <a:lstStyle/>
          <a:p>
            <a:r>
              <a:rPr lang="en-US" sz="3200" b="1" dirty="0"/>
              <a:t>Industry Readiness, Preparation, Schedule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71872" y="1641864"/>
            <a:ext cx="5340644" cy="1611364"/>
          </a:xfrm>
          <a:gradFill flip="none" rotWithShape="1">
            <a:gsLst>
              <a:gs pos="0">
                <a:srgbClr val="760000"/>
              </a:gs>
              <a:gs pos="91000">
                <a:schemeClr val="accent1">
                  <a:lumMod val="45000"/>
                  <a:lumOff val="55000"/>
                </a:schemeClr>
              </a:gs>
              <a:gs pos="9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r="100000" b="100000"/>
            </a:path>
            <a:tileRect l="-100000" t="-100000"/>
          </a:gradFill>
          <a:effectLst>
            <a:softEdge rad="127000"/>
          </a:effectLst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T+2 in CAnada</a:t>
            </a:r>
          </a:p>
        </p:txBody>
      </p:sp>
    </p:spTree>
    <p:extLst>
      <p:ext uri="{BB962C8B-B14F-4D97-AF65-F5344CB8AC3E}">
        <p14:creationId xmlns:p14="http://schemas.microsoft.com/office/powerpoint/2010/main" val="316469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Products Affected by T+2 – </a:t>
            </a:r>
            <a:r>
              <a:rPr lang="en-US" dirty="0"/>
              <a:t>High Level</a:t>
            </a: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39763" indent="-246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indent="-246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87450" indent="-209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462088" indent="-2095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19288" indent="-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76488" indent="-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33688" indent="-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90888" indent="-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60363" indent="-360363"/>
            <a:r>
              <a:rPr lang="en-US" altLang="en-US" dirty="0">
                <a:latin typeface="Arial"/>
                <a:cs typeface="Arial"/>
              </a:rPr>
              <a:t>T+2 for all assets currently settling on T+3 standard</a:t>
            </a:r>
          </a:p>
          <a:p>
            <a:pPr marL="692150" lvl="1" indent="-346075"/>
            <a:r>
              <a:rPr lang="en-US" altLang="en-US" dirty="0">
                <a:latin typeface="Arial"/>
                <a:cs typeface="Arial"/>
              </a:rPr>
              <a:t>Equities</a:t>
            </a:r>
          </a:p>
          <a:p>
            <a:pPr marL="692150" lvl="1" indent="-346075"/>
            <a:r>
              <a:rPr lang="en-US" altLang="en-US" dirty="0">
                <a:latin typeface="Arial"/>
                <a:cs typeface="Arial"/>
              </a:rPr>
              <a:t>Corporate and long-tem government bonds</a:t>
            </a:r>
          </a:p>
          <a:p>
            <a:pPr marL="692150" lvl="1" indent="-346075"/>
            <a:r>
              <a:rPr lang="en-US" altLang="en-US" dirty="0">
                <a:latin typeface="Arial"/>
                <a:cs typeface="Arial"/>
              </a:rPr>
              <a:t>Mutual funds</a:t>
            </a:r>
          </a:p>
          <a:p>
            <a:pPr marL="360363" indent="-360363"/>
            <a:r>
              <a:rPr lang="en-US" altLang="en-US" dirty="0">
                <a:latin typeface="Arial"/>
                <a:cs typeface="Arial"/>
              </a:rPr>
              <a:t>Not affected</a:t>
            </a:r>
          </a:p>
          <a:p>
            <a:pPr marL="692150" lvl="1" indent="-346075"/>
            <a:r>
              <a:rPr lang="en-US" altLang="en-US" dirty="0">
                <a:latin typeface="Arial"/>
                <a:cs typeface="Arial"/>
              </a:rPr>
              <a:t>T-bills – already settle as quickly as same-day (T)</a:t>
            </a:r>
          </a:p>
          <a:p>
            <a:pPr marL="692150" lvl="1" indent="-346075"/>
            <a:r>
              <a:rPr lang="en-US" altLang="en-US" dirty="0">
                <a:latin typeface="Arial"/>
                <a:cs typeface="Arial"/>
              </a:rPr>
              <a:t>Money market mutual funds and options (T+1)</a:t>
            </a:r>
          </a:p>
          <a:p>
            <a:pPr marL="692150" lvl="1" indent="-346075"/>
            <a:r>
              <a:rPr lang="en-US" altLang="en-US" dirty="0">
                <a:latin typeface="Arial"/>
                <a:cs typeface="Arial"/>
              </a:rPr>
              <a:t>Short-term federal government bonds (T+2)</a:t>
            </a:r>
          </a:p>
          <a:p>
            <a:pPr marL="692150" lvl="1" indent="-346075"/>
            <a:r>
              <a:rPr lang="en-US" altLang="en-US" dirty="0">
                <a:latin typeface="Arial"/>
                <a:cs typeface="Arial"/>
              </a:rPr>
              <a:t>New issues, </a:t>
            </a:r>
            <a:r>
              <a:rPr lang="en-CA" altLang="en-US" dirty="0">
                <a:latin typeface="Arial"/>
                <a:cs typeface="Arial"/>
              </a:rPr>
              <a:t>‘special terms’, not ‘regular way’</a:t>
            </a:r>
          </a:p>
        </p:txBody>
      </p:sp>
    </p:spTree>
    <p:extLst>
      <p:ext uri="{BB962C8B-B14F-4D97-AF65-F5344CB8AC3E}">
        <p14:creationId xmlns:p14="http://schemas.microsoft.com/office/powerpoint/2010/main" val="804747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Products Affected by T+2 – </a:t>
            </a:r>
            <a:r>
              <a:rPr lang="en-US" dirty="0"/>
              <a:t>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853" y="1600200"/>
            <a:ext cx="8490535" cy="4525963"/>
          </a:xfrm>
        </p:spPr>
        <p:txBody>
          <a:bodyPr/>
          <a:lstStyle/>
          <a:p>
            <a:r>
              <a:rPr lang="en-CA" dirty="0"/>
              <a:t>CCMA Canadian T+2 Asset List</a:t>
            </a:r>
          </a:p>
          <a:p>
            <a:pPr lvl="1"/>
            <a:r>
              <a:rPr lang="en-CA" dirty="0"/>
              <a:t>Final version posted on </a:t>
            </a:r>
            <a:r>
              <a:rPr lang="en-CA" dirty="0">
                <a:hlinkClick r:id="rId2"/>
              </a:rPr>
              <a:t>www.ccma-acmc.ca</a:t>
            </a:r>
            <a:endParaRPr lang="en-CA" dirty="0"/>
          </a:p>
          <a:p>
            <a:pPr lvl="1"/>
            <a:r>
              <a:rPr lang="en-CA" dirty="0"/>
              <a:t>Sections for securities that are traded (capital markets/exchange) or bought/redeemed (funds)</a:t>
            </a:r>
          </a:p>
          <a:p>
            <a:r>
              <a:rPr lang="en-CA" altLang="en-US" dirty="0"/>
              <a:t>U.S. Asset T+2 List</a:t>
            </a:r>
          </a:p>
          <a:p>
            <a:pPr lvl="1"/>
            <a:r>
              <a:rPr lang="en-CA" altLang="en-US" dirty="0"/>
              <a:t>Similar assets, revision to list in T+2 Playbook underway</a:t>
            </a:r>
          </a:p>
          <a:p>
            <a:pPr lvl="1"/>
            <a:r>
              <a:rPr lang="en-CA" altLang="en-US" dirty="0"/>
              <a:t>Visit </a:t>
            </a:r>
            <a:r>
              <a:rPr lang="en-CA" altLang="en-US" dirty="0">
                <a:hlinkClick r:id="rId3"/>
              </a:rPr>
              <a:t>www.ust2.com/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9992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3"/>
          <p:cNvSpPr>
            <a:spLocks noGrp="1"/>
          </p:cNvSpPr>
          <p:nvPr>
            <p:ph type="title"/>
          </p:nvPr>
        </p:nvSpPr>
        <p:spPr>
          <a:xfrm>
            <a:off x="276724" y="141288"/>
            <a:ext cx="8554453" cy="646112"/>
          </a:xfrm>
        </p:spPr>
        <p:txBody>
          <a:bodyPr/>
          <a:lstStyle/>
          <a:p>
            <a:r>
              <a:rPr lang="en-US" dirty="0"/>
              <a:t>T+2 Timeline – </a:t>
            </a:r>
            <a:r>
              <a:rPr lang="en-US" dirty="0">
                <a:solidFill>
                  <a:srgbClr val="FF0000"/>
                </a:solidFill>
              </a:rPr>
              <a:t>Canada/U.S. Schedule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700520"/>
              </p:ext>
            </p:extLst>
          </p:nvPr>
        </p:nvGraphicFramePr>
        <p:xfrm>
          <a:off x="276724" y="1852865"/>
          <a:ext cx="8686802" cy="4960174"/>
        </p:xfrm>
        <a:graphic>
          <a:graphicData uri="http://schemas.openxmlformats.org/drawingml/2006/table">
            <a:tbl>
              <a:tblPr firstRow="1" firstCol="1" bandRow="1">
                <a:tableStyleId>{D03447BB-5D67-496B-8E87-E561075AD55C}</a:tableStyleId>
              </a:tblPr>
              <a:tblGrid>
                <a:gridCol w="4078708">
                  <a:extLst>
                    <a:ext uri="{9D8B030D-6E8A-4147-A177-3AD203B41FA5}">
                      <a16:colId xmlns:a16="http://schemas.microsoft.com/office/drawing/2014/main" val="4113783516"/>
                    </a:ext>
                  </a:extLst>
                </a:gridCol>
                <a:gridCol w="4608094">
                  <a:extLst>
                    <a:ext uri="{9D8B030D-6E8A-4147-A177-3AD203B41FA5}">
                      <a16:colId xmlns:a16="http://schemas.microsoft.com/office/drawing/2014/main" val="636299069"/>
                    </a:ext>
                  </a:extLst>
                </a:gridCol>
              </a:tblGrid>
              <a:tr h="3388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CA" sz="2800" dirty="0">
                          <a:effectLst/>
                        </a:rPr>
                        <a:t>U.S.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43" marR="4594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r"/>
                        </a:tabLst>
                      </a:pPr>
                      <a:r>
                        <a:rPr lang="en-CA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CANADA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943" marR="45943" marT="0" marB="0"/>
                </a:tc>
                <a:extLst>
                  <a:ext uri="{0D108BD9-81ED-4DB2-BD59-A6C34878D82A}">
                    <a16:rowId xmlns:a16="http://schemas.microsoft.com/office/drawing/2014/main" val="2759584837"/>
                  </a:ext>
                </a:extLst>
              </a:tr>
              <a:tr h="1139566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5943600" algn="r"/>
                        </a:tabLst>
                      </a:pPr>
                      <a:r>
                        <a:rPr lang="en-US" sz="1800" b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Oct. 2012:  DTCC-commissioned BCG report showed positive benefit-to-cost ratio from shortening settlement cycle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5943600" algn="r"/>
                        </a:tabLst>
                      </a:pPr>
                      <a:r>
                        <a:rPr lang="en-US" sz="1800" b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Apr. 2014:  All major U.S. industry organizations commit to move to T+2</a:t>
                      </a:r>
                    </a:p>
                  </a:txBody>
                  <a:tcPr marL="45943" marR="45943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5943600" algn="r"/>
                        </a:tabLst>
                      </a:pPr>
                      <a:r>
                        <a:rPr lang="en-CA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Jan. 2008:</a:t>
                      </a:r>
                      <a:r>
                        <a:rPr lang="en-CA" sz="1800" b="0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C</a:t>
                      </a:r>
                      <a:r>
                        <a:rPr lang="en-CA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 NI 24-101, Institutional Trade Matching and Settlement, required</a:t>
                      </a:r>
                      <a:r>
                        <a:rPr lang="en-CA" sz="1800" b="0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reporting to regulators if  less than  90% of North-American t</a:t>
                      </a:r>
                      <a:r>
                        <a:rPr lang="en-CA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rades</a:t>
                      </a:r>
                      <a:r>
                        <a:rPr lang="en-CA" sz="1800" b="0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matched</a:t>
                      </a:r>
                      <a:r>
                        <a:rPr lang="en-CA" sz="1800" b="0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by noon on T+1 </a:t>
                      </a:r>
                      <a:endParaRPr lang="en-US" sz="18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943" marR="45943" marT="0" marB="0"/>
                </a:tc>
                <a:extLst>
                  <a:ext uri="{0D108BD9-81ED-4DB2-BD59-A6C34878D82A}">
                    <a16:rowId xmlns:a16="http://schemas.microsoft.com/office/drawing/2014/main" val="954711870"/>
                  </a:ext>
                </a:extLst>
              </a:tr>
              <a:tr h="374491">
                <a:tc>
                  <a:txBody>
                    <a:bodyPr/>
                    <a:lstStyle/>
                    <a:p>
                      <a:pPr marL="342900" marR="0" lvl="0" indent="-342900" algn="l" defTabSz="1218987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5943600" algn="r"/>
                        </a:tabLst>
                      </a:pP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2015:</a:t>
                      </a:r>
                      <a:r>
                        <a:rPr lang="en-CA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Updated U.S. T+2 white paper; </a:t>
                      </a:r>
                      <a:r>
                        <a:rPr lang="en-CA" sz="1800" b="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 major  U.S. industry organizations commit to move to T+2</a:t>
                      </a:r>
                      <a:endParaRPr lang="en-US" sz="18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943" marR="4594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5943600" algn="r"/>
                        </a:tabLst>
                      </a:pPr>
                      <a:r>
                        <a:rPr lang="en-US" sz="1800" b="0" dirty="0">
                          <a:effectLst/>
                          <a:latin typeface="+mn-lt"/>
                        </a:rPr>
                        <a:t>July 15, 2015:  CCMA “re-activated” for T+2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5943600" algn="r"/>
                        </a:tabLst>
                      </a:pPr>
                      <a:r>
                        <a:rPr lang="en-US" sz="1800" b="0" dirty="0">
                          <a:effectLst/>
                          <a:latin typeface="+mn-lt"/>
                        </a:rPr>
                        <a:t>Sept. 2015:  CDS white paper on T+2 issued</a:t>
                      </a:r>
                      <a:endParaRPr lang="en-US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43" marR="45943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789299"/>
                  </a:ext>
                </a:extLst>
              </a:tr>
              <a:tr h="52775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5943600" algn="r"/>
                        </a:tabLst>
                      </a:pPr>
                      <a:r>
                        <a:rPr lang="en-CA" sz="1800" b="0" dirty="0">
                          <a:effectLst/>
                          <a:latin typeface="+mn-lt"/>
                        </a:rPr>
                        <a:t>Dec. 2015:  Industry proposal to SEC</a:t>
                      </a:r>
                      <a:endParaRPr lang="en-US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43" marR="4594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5943600" algn="r"/>
                        </a:tabLst>
                      </a:pPr>
                      <a:r>
                        <a:rPr lang="en-CA" sz="1800" b="0" dirty="0">
                          <a:effectLst/>
                          <a:latin typeface="+mn-lt"/>
                        </a:rPr>
                        <a:t>Dec. 2015:  CCMA relaunched and staffed; milestones ready; industry</a:t>
                      </a:r>
                      <a:r>
                        <a:rPr lang="en-CA" sz="1800" b="0" baseline="0" dirty="0">
                          <a:effectLst/>
                          <a:latin typeface="+mn-lt"/>
                        </a:rPr>
                        <a:t> awareness builds</a:t>
                      </a:r>
                      <a:endParaRPr lang="en-US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43" marR="45943" marT="0" marB="0"/>
                </a:tc>
                <a:extLst>
                  <a:ext uri="{0D108BD9-81ED-4DB2-BD59-A6C34878D82A}">
                    <a16:rowId xmlns:a16="http://schemas.microsoft.com/office/drawing/2014/main" val="67300136"/>
                  </a:ext>
                </a:extLst>
              </a:tr>
              <a:tr h="791627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5943600" algn="r"/>
                        </a:tabLst>
                      </a:pPr>
                      <a:r>
                        <a:rPr lang="en-CA" sz="1800" b="0" dirty="0">
                          <a:effectLst/>
                          <a:latin typeface="+mn-lt"/>
                        </a:rPr>
                        <a:t>2016:  DTCC and key infrastructure to develop, test systems changes, develop test plans; firms start changes</a:t>
                      </a:r>
                      <a:endParaRPr lang="en-US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43" marR="4594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5943600" algn="r"/>
                        </a:tabLst>
                      </a:pPr>
                      <a:r>
                        <a:rPr lang="en-CA" sz="1800" b="0" dirty="0">
                          <a:effectLst/>
                          <a:latin typeface="+mn-lt"/>
                        </a:rPr>
                        <a:t>2016/Q1 2017:  CDS and key infrastructure to develop, test systems changes and finish cross-industry test plan; firms start </a:t>
                      </a:r>
                      <a:r>
                        <a:rPr lang="en-CA" sz="1800" b="0" baseline="0" dirty="0">
                          <a:effectLst/>
                          <a:latin typeface="+mn-lt"/>
                        </a:rPr>
                        <a:t>changes</a:t>
                      </a:r>
                      <a:endParaRPr lang="en-US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43" marR="45943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506210"/>
                  </a:ext>
                </a:extLst>
              </a:tr>
              <a:tr h="318429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5943600" algn="r"/>
                        </a:tabLst>
                      </a:pPr>
                      <a:r>
                        <a:rPr lang="en-CA" sz="1800" b="0" dirty="0">
                          <a:effectLst/>
                          <a:latin typeface="+mn-lt"/>
                        </a:rPr>
                        <a:t>Q1-Q3 2017:  Firms finish changes</a:t>
                      </a:r>
                      <a:r>
                        <a:rPr lang="en-CA" sz="1800" b="0" baseline="0" dirty="0">
                          <a:effectLst/>
                          <a:latin typeface="+mn-lt"/>
                        </a:rPr>
                        <a:t>; </a:t>
                      </a:r>
                      <a:r>
                        <a:rPr lang="en-CA" sz="1800" b="0" dirty="0">
                          <a:effectLst/>
                          <a:latin typeface="+mn-lt"/>
                        </a:rPr>
                        <a:t>U.S. industry testing; readiness confirmed</a:t>
                      </a:r>
                      <a:endParaRPr lang="en-US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43" marR="45943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5943600" algn="r"/>
                        </a:tabLst>
                      </a:pPr>
                      <a:r>
                        <a:rPr lang="en-CA" sz="1800" b="0" dirty="0">
                          <a:effectLst/>
                          <a:latin typeface="+mn-lt"/>
                        </a:rPr>
                        <a:t>Q1-Q3 2017:  Firms build</a:t>
                      </a:r>
                      <a:r>
                        <a:rPr lang="en-C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CA" sz="1800" b="0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en-CA" sz="1800" b="0" dirty="0">
                          <a:effectLst/>
                          <a:latin typeface="+mn-lt"/>
                        </a:rPr>
                        <a:t>Canadian industry testing, confirmation  of readiness</a:t>
                      </a:r>
                      <a:endParaRPr lang="en-US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43" marR="45943" marT="0" marB="0"/>
                </a:tc>
                <a:extLst>
                  <a:ext uri="{0D108BD9-81ED-4DB2-BD59-A6C34878D82A}">
                    <a16:rowId xmlns:a16="http://schemas.microsoft.com/office/drawing/2014/main" val="1134422263"/>
                  </a:ext>
                </a:extLst>
              </a:tr>
              <a:tr h="388809">
                <a:tc gridSpan="2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5943600" algn="r"/>
                        </a:tabLst>
                      </a:pPr>
                      <a:r>
                        <a:rPr lang="en-CA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Sept. 5, 2017:  Implementation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43" marR="45943" marT="0" marB="0">
                    <a:solidFill>
                      <a:srgbClr val="E1574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5943600" algn="r"/>
                        </a:tabLst>
                      </a:pP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43" marR="45943" marT="0" marB="0">
                    <a:solidFill>
                      <a:srgbClr val="E157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47934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76724" y="1341671"/>
            <a:ext cx="57731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U.S. and Canadian schedules align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696746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T+2 Timeline – </a:t>
            </a:r>
            <a:r>
              <a:rPr lang="en-US" dirty="0"/>
              <a:t>Canada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4253036"/>
              </p:ext>
            </p:extLst>
          </p:nvPr>
        </p:nvGraphicFramePr>
        <p:xfrm>
          <a:off x="205831" y="1958754"/>
          <a:ext cx="8485515" cy="3307811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1792706">
                  <a:extLst>
                    <a:ext uri="{9D8B030D-6E8A-4147-A177-3AD203B41FA5}">
                      <a16:colId xmlns:a16="http://schemas.microsoft.com/office/drawing/2014/main" val="2168901951"/>
                    </a:ext>
                  </a:extLst>
                </a:gridCol>
                <a:gridCol w="1356617">
                  <a:extLst>
                    <a:ext uri="{9D8B030D-6E8A-4147-A177-3AD203B41FA5}">
                      <a16:colId xmlns:a16="http://schemas.microsoft.com/office/drawing/2014/main" val="469102437"/>
                    </a:ext>
                  </a:extLst>
                </a:gridCol>
                <a:gridCol w="1515927">
                  <a:extLst>
                    <a:ext uri="{9D8B030D-6E8A-4147-A177-3AD203B41FA5}">
                      <a16:colId xmlns:a16="http://schemas.microsoft.com/office/drawing/2014/main" val="3940873234"/>
                    </a:ext>
                  </a:extLst>
                </a:gridCol>
                <a:gridCol w="1068031">
                  <a:extLst>
                    <a:ext uri="{9D8B030D-6E8A-4147-A177-3AD203B41FA5}">
                      <a16:colId xmlns:a16="http://schemas.microsoft.com/office/drawing/2014/main" val="2824557174"/>
                    </a:ext>
                  </a:extLst>
                </a:gridCol>
                <a:gridCol w="1369270">
                  <a:extLst>
                    <a:ext uri="{9D8B030D-6E8A-4147-A177-3AD203B41FA5}">
                      <a16:colId xmlns:a16="http://schemas.microsoft.com/office/drawing/2014/main" val="4144473565"/>
                    </a:ext>
                  </a:extLst>
                </a:gridCol>
                <a:gridCol w="1382964">
                  <a:extLst>
                    <a:ext uri="{9D8B030D-6E8A-4147-A177-3AD203B41FA5}">
                      <a16:colId xmlns:a16="http://schemas.microsoft.com/office/drawing/2014/main" val="4226456671"/>
                    </a:ext>
                  </a:extLst>
                </a:gridCol>
              </a:tblGrid>
              <a:tr h="9711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Summer 2016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Late Summer 2016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Fall 2016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Year-end 2016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Spring/ Summer 2017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Sept.</a:t>
                      </a:r>
                      <a:r>
                        <a:rPr lang="en-US" sz="2400" baseline="0" dirty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5, 2017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58061566"/>
                  </a:ext>
                </a:extLst>
              </a:tr>
              <a:tr h="221053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Detailed industry-wide test plans issued by CDS, Fundserv, and U.S. </a:t>
                      </a:r>
                      <a:endParaRPr lang="en-US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Requests for comments issued</a:t>
                      </a:r>
                      <a:r>
                        <a:rPr lang="en-US" sz="2200" b="0" baseline="0" dirty="0">
                          <a:effectLst/>
                        </a:rPr>
                        <a:t> </a:t>
                      </a:r>
                      <a:r>
                        <a:rPr lang="en-US" sz="2200" b="0" dirty="0">
                          <a:effectLst/>
                        </a:rPr>
                        <a:t>by regulators</a:t>
                      </a:r>
                      <a:endParaRPr lang="en-US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Replies to</a:t>
                      </a:r>
                      <a:r>
                        <a:rPr lang="en-US" sz="2200" b="0" baseline="0" dirty="0">
                          <a:effectLst/>
                        </a:rPr>
                        <a:t> </a:t>
                      </a:r>
                      <a:r>
                        <a:rPr lang="en-US" sz="2200" b="0" dirty="0">
                          <a:effectLst/>
                        </a:rPr>
                        <a:t>regulatory consulta- </a:t>
                      </a:r>
                      <a:r>
                        <a:rPr lang="en-US" sz="2200" b="0" dirty="0" err="1">
                          <a:effectLst/>
                        </a:rPr>
                        <a:t>tions</a:t>
                      </a:r>
                      <a:r>
                        <a:rPr lang="en-US" sz="2200" b="0" dirty="0">
                          <a:effectLst/>
                        </a:rPr>
                        <a:t> due</a:t>
                      </a:r>
                      <a:endParaRPr lang="en-US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Target: finish builds</a:t>
                      </a:r>
                      <a:endParaRPr lang="en-US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Industry utility test environ-ments open</a:t>
                      </a:r>
                      <a:endParaRPr lang="en-US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0000"/>
                          </a:solidFill>
                          <a:effectLst/>
                        </a:rPr>
                        <a:t>Go live!</a:t>
                      </a:r>
                      <a:endParaRPr lang="en-US" sz="2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9251022"/>
                  </a:ext>
                </a:extLst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05831" y="2638373"/>
            <a:ext cx="10493250" cy="718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6075946" y="4722982"/>
            <a:ext cx="2279981" cy="1937084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24000">
                <a:schemeClr val="accent2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5" idx="0"/>
          </p:cNvCxnSpPr>
          <p:nvPr/>
        </p:nvCxnSpPr>
        <p:spPr>
          <a:xfrm flipH="1" flipV="1">
            <a:off x="7206917" y="3826042"/>
            <a:ext cx="9020" cy="896940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907504" y="5349451"/>
            <a:ext cx="2616864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CA" b="1" dirty="0">
                <a:solidFill>
                  <a:srgbClr val="FF0000"/>
                </a:solidFill>
              </a:rPr>
              <a:t>“Go/ </a:t>
            </a:r>
          </a:p>
          <a:p>
            <a:pPr algn="ctr">
              <a:lnSpc>
                <a:spcPts val="1900"/>
              </a:lnSpc>
            </a:pPr>
            <a:r>
              <a:rPr lang="en-CA" b="1" dirty="0">
                <a:solidFill>
                  <a:srgbClr val="FF0000"/>
                </a:solidFill>
              </a:rPr>
              <a:t>No Go”</a:t>
            </a:r>
          </a:p>
          <a:p>
            <a:pPr algn="ctr">
              <a:lnSpc>
                <a:spcPts val="1900"/>
              </a:lnSpc>
            </a:pPr>
            <a:r>
              <a:rPr lang="en-CA" b="1" dirty="0">
                <a:solidFill>
                  <a:srgbClr val="FF0000"/>
                </a:solidFill>
              </a:rPr>
              <a:t>Decision</a:t>
            </a:r>
          </a:p>
          <a:p>
            <a:pPr algn="ctr">
              <a:lnSpc>
                <a:spcPts val="1900"/>
              </a:lnSpc>
            </a:pPr>
            <a:r>
              <a:rPr lang="en-CA" b="1" dirty="0">
                <a:solidFill>
                  <a:srgbClr val="FF0000"/>
                </a:solidFill>
              </a:rPr>
              <a:t>Formality</a:t>
            </a:r>
          </a:p>
          <a:p>
            <a:pPr algn="ctr">
              <a:lnSpc>
                <a:spcPts val="1900"/>
              </a:lnSpc>
            </a:pPr>
            <a:r>
              <a:rPr lang="en-CA" b="1" dirty="0">
                <a:solidFill>
                  <a:srgbClr val="FF0000"/>
                </a:solidFill>
              </a:rPr>
              <a:t>4-6 weeks pre-Sept. 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1" y="3384059"/>
            <a:ext cx="91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  <a:sym typeface="Wingdings" panose="05000000000000000000" pitchFamily="2" charset="2"/>
              </a:rPr>
              <a:t>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77456" y="3368011"/>
            <a:ext cx="91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  <a:sym typeface="Wingdings" panose="05000000000000000000" pitchFamily="2" charset="2"/>
              </a:rPr>
              <a:t>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250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T+2 Timeline – </a:t>
            </a:r>
            <a:r>
              <a:rPr lang="en-US" dirty="0"/>
              <a:t>How to interpret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05831" y="2638373"/>
            <a:ext cx="10493250" cy="718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853" y="1568116"/>
            <a:ext cx="8698831" cy="4525963"/>
          </a:xfrm>
        </p:spPr>
        <p:txBody>
          <a:bodyPr/>
          <a:lstStyle/>
          <a:p>
            <a:r>
              <a:rPr lang="en-CA" dirty="0"/>
              <a:t>Understand implementation date has two parts: </a:t>
            </a:r>
          </a:p>
          <a:p>
            <a:pPr lvl="1"/>
            <a:r>
              <a:rPr lang="en-CA" dirty="0"/>
              <a:t>Sept. 5: first day trades made for T+2 settlement</a:t>
            </a:r>
          </a:p>
          <a:p>
            <a:pPr lvl="1"/>
            <a:r>
              <a:rPr lang="en-CA" dirty="0"/>
              <a:t>Sept. 7: last day trades settle T+3, first settle T+2</a:t>
            </a:r>
          </a:p>
          <a:p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507274" y="3159030"/>
            <a:ext cx="8333987" cy="344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330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853" y="141288"/>
            <a:ext cx="8819147" cy="646112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T+2 Preparedness – </a:t>
            </a:r>
            <a:r>
              <a:rPr lang="en-US" dirty="0"/>
              <a:t>How ready?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4853" y="1638650"/>
            <a:ext cx="8698831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9725" indent="-339725" defTabSz="914400">
              <a:lnSpc>
                <a:spcPct val="90000"/>
              </a:lnSpc>
              <a:spcBef>
                <a:spcPts val="1000"/>
              </a:spcBef>
              <a:buClr>
                <a:srgbClr val="FF0000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800" dirty="0"/>
              <a:t>First step:  look at timing of trades entered and matched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647733"/>
              </p:ext>
            </p:extLst>
          </p:nvPr>
        </p:nvGraphicFramePr>
        <p:xfrm>
          <a:off x="469233" y="2213813"/>
          <a:ext cx="8337882" cy="3708704"/>
        </p:xfrm>
        <a:graphic>
          <a:graphicData uri="http://schemas.openxmlformats.org/drawingml/2006/table">
            <a:tbl>
              <a:tblPr firstRow="1" firstCol="1" bandRow="1"/>
              <a:tblGrid>
                <a:gridCol w="1260670">
                  <a:extLst>
                    <a:ext uri="{9D8B030D-6E8A-4147-A177-3AD203B41FA5}">
                      <a16:colId xmlns:a16="http://schemas.microsoft.com/office/drawing/2014/main" val="556802430"/>
                    </a:ext>
                  </a:extLst>
                </a:gridCol>
                <a:gridCol w="1048475">
                  <a:extLst>
                    <a:ext uri="{9D8B030D-6E8A-4147-A177-3AD203B41FA5}">
                      <a16:colId xmlns:a16="http://schemas.microsoft.com/office/drawing/2014/main" val="1709119834"/>
                    </a:ext>
                  </a:extLst>
                </a:gridCol>
                <a:gridCol w="1235704">
                  <a:extLst>
                    <a:ext uri="{9D8B030D-6E8A-4147-A177-3AD203B41FA5}">
                      <a16:colId xmlns:a16="http://schemas.microsoft.com/office/drawing/2014/main" val="2793276253"/>
                    </a:ext>
                  </a:extLst>
                </a:gridCol>
                <a:gridCol w="1073440">
                  <a:extLst>
                    <a:ext uri="{9D8B030D-6E8A-4147-A177-3AD203B41FA5}">
                      <a16:colId xmlns:a16="http://schemas.microsoft.com/office/drawing/2014/main" val="1100708999"/>
                    </a:ext>
                  </a:extLst>
                </a:gridCol>
                <a:gridCol w="1123367">
                  <a:extLst>
                    <a:ext uri="{9D8B030D-6E8A-4147-A177-3AD203B41FA5}">
                      <a16:colId xmlns:a16="http://schemas.microsoft.com/office/drawing/2014/main" val="2638424479"/>
                    </a:ext>
                  </a:extLst>
                </a:gridCol>
                <a:gridCol w="1397968">
                  <a:extLst>
                    <a:ext uri="{9D8B030D-6E8A-4147-A177-3AD203B41FA5}">
                      <a16:colId xmlns:a16="http://schemas.microsoft.com/office/drawing/2014/main" val="1795689316"/>
                    </a:ext>
                  </a:extLst>
                </a:gridCol>
                <a:gridCol w="1198258">
                  <a:extLst>
                    <a:ext uri="{9D8B030D-6E8A-4147-A177-3AD203B41FA5}">
                      <a16:colId xmlns:a16="http://schemas.microsoft.com/office/drawing/2014/main" val="3837876094"/>
                    </a:ext>
                  </a:extLst>
                </a:gridCol>
              </a:tblGrid>
              <a:tr h="46235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Trades…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Entered T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Entered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Noon T+1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Entered T+1 EOD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Matched 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Matched Noon T+1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Matched T+1 EOD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689890"/>
                  </a:ext>
                </a:extLst>
              </a:tr>
              <a:tr h="46235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June ’07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33831"/>
                  </a:ext>
                </a:extLst>
              </a:tr>
              <a:tr h="46235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Dec. ’09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622742"/>
                  </a:ext>
                </a:extLst>
              </a:tr>
              <a:tr h="46235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Dec. ’11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949329"/>
                  </a:ext>
                </a:extLst>
              </a:tr>
              <a:tr h="46235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Dec. ’13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800178"/>
                  </a:ext>
                </a:extLst>
              </a:tr>
              <a:tr h="46235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Dec. ’15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94%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24988"/>
                  </a:ext>
                </a:extLst>
              </a:tr>
              <a:tr h="46235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Improved ’07 to ’15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642323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8028170" y="4776541"/>
            <a:ext cx="842211" cy="517358"/>
          </a:xfrm>
          <a:prstGeom prst="roundRect">
            <a:avLst>
              <a:gd name="adj" fmla="val 0"/>
            </a:avLst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Curved Connector 11"/>
          <p:cNvCxnSpPr>
            <a:stCxn id="9" idx="3"/>
          </p:cNvCxnSpPr>
          <p:nvPr/>
        </p:nvCxnSpPr>
        <p:spPr>
          <a:xfrm flipV="1">
            <a:off x="7010400" y="5329595"/>
            <a:ext cx="1017770" cy="972780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1"/>
          <p:cNvCxnSpPr/>
          <p:nvPr/>
        </p:nvCxnSpPr>
        <p:spPr>
          <a:xfrm flipV="1">
            <a:off x="2369130" y="5269437"/>
            <a:ext cx="854428" cy="771328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7"/>
          <p:cNvSpPr/>
          <p:nvPr/>
        </p:nvSpPr>
        <p:spPr>
          <a:xfrm>
            <a:off x="3223559" y="4812237"/>
            <a:ext cx="842211" cy="517358"/>
          </a:xfrm>
          <a:prstGeom prst="roundRect">
            <a:avLst>
              <a:gd name="adj" fmla="val 0"/>
            </a:avLst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02874" y="6040765"/>
            <a:ext cx="4807526" cy="52322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rgbClr val="FF0000"/>
                </a:solidFill>
              </a:rPr>
              <a:t>Worry about these 5% and 6%!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022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T+2 Preparedness – </a:t>
            </a:r>
            <a:r>
              <a:rPr lang="en-US" dirty="0"/>
              <a:t>Key issues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89" y="1600200"/>
            <a:ext cx="8947735" cy="5043488"/>
          </a:xfrm>
        </p:spPr>
        <p:txBody>
          <a:bodyPr>
            <a:normAutofit/>
          </a:bodyPr>
          <a:lstStyle/>
          <a:p>
            <a:r>
              <a:rPr lang="en-US" dirty="0"/>
              <a:t>Utilities, service bureaus, vendors expect to be ready</a:t>
            </a:r>
          </a:p>
          <a:p>
            <a:r>
              <a:rPr lang="en-US" dirty="0"/>
              <a:t>100+ issues identified by industry members</a:t>
            </a:r>
          </a:p>
          <a:p>
            <a:r>
              <a:rPr lang="en-US" dirty="0"/>
              <a:t>Two primary issues</a:t>
            </a:r>
          </a:p>
          <a:p>
            <a:pPr lvl="1"/>
            <a:r>
              <a:rPr lang="en-US" dirty="0"/>
              <a:t>Readiness – what does it mean? Will </a:t>
            </a:r>
            <a:r>
              <a:rPr lang="en-CA" dirty="0"/>
              <a:t>buy side be ready? (it’s dispersed, no single association)</a:t>
            </a:r>
            <a:endParaRPr lang="en-US" dirty="0"/>
          </a:p>
          <a:p>
            <a:pPr lvl="1"/>
            <a:r>
              <a:rPr lang="en-US" dirty="0"/>
              <a:t>Testing – what kind of testing will be sufficient? Mandatory?  Scripted?  Certified?</a:t>
            </a:r>
          </a:p>
          <a:p>
            <a:r>
              <a:rPr lang="en-CA" dirty="0"/>
              <a:t>See </a:t>
            </a:r>
            <a:r>
              <a:rPr lang="en-CA" dirty="0">
                <a:hlinkClick r:id="rId2"/>
              </a:rPr>
              <a:t>www.ccma-acmc.ca</a:t>
            </a:r>
            <a:r>
              <a:rPr lang="en-CA" dirty="0"/>
              <a:t>, Committees for issue lists</a:t>
            </a:r>
          </a:p>
        </p:txBody>
      </p:sp>
    </p:spTree>
    <p:extLst>
      <p:ext uri="{BB962C8B-B14F-4D97-AF65-F5344CB8AC3E}">
        <p14:creationId xmlns:p14="http://schemas.microsoft.com/office/powerpoint/2010/main" val="3374203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Considerations – </a:t>
            </a:r>
            <a:r>
              <a:rPr lang="en-US" dirty="0"/>
              <a:t>General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324853" y="1600200"/>
            <a:ext cx="8819147" cy="5014913"/>
          </a:xfrm>
        </p:spPr>
        <p:txBody>
          <a:bodyPr>
            <a:normAutofit/>
          </a:bodyPr>
          <a:lstStyle/>
          <a:p>
            <a:r>
              <a:rPr lang="en-US" dirty="0"/>
              <a:t>Map all current downstream and upstream processes to find steps to reduce or accelerate</a:t>
            </a:r>
          </a:p>
          <a:p>
            <a:r>
              <a:rPr lang="en-US" dirty="0"/>
              <a:t>Review impact on reports, files and databases</a:t>
            </a:r>
          </a:p>
          <a:p>
            <a:r>
              <a:rPr lang="en-CA" altLang="en-US" dirty="0"/>
              <a:t>Make changes to trading, portfolio valuation, cash management, other systems</a:t>
            </a:r>
          </a:p>
          <a:p>
            <a:r>
              <a:rPr lang="en-CA" altLang="en-US" dirty="0"/>
              <a:t>Make changes to reports, prospectuses, contracts</a:t>
            </a:r>
          </a:p>
          <a:p>
            <a:r>
              <a:rPr lang="en-CA" altLang="en-US" dirty="0"/>
              <a:t>Check suppliers are T+2-aware, will be ready, tested</a:t>
            </a:r>
          </a:p>
          <a:p>
            <a:r>
              <a:rPr lang="en-CA" dirty="0"/>
              <a:t>Consider impacts on institutional and </a:t>
            </a:r>
            <a:r>
              <a:rPr lang="en-US" dirty="0"/>
              <a:t>retail clients</a:t>
            </a:r>
          </a:p>
          <a:p>
            <a:r>
              <a:rPr lang="en-CA" dirty="0"/>
              <a:t>Penalties? </a:t>
            </a:r>
            <a:endParaRPr lang="en-US" dirty="0"/>
          </a:p>
          <a:p>
            <a:r>
              <a:rPr lang="en-CA" altLang="en-US" dirty="0"/>
              <a:t>Stay on top of industry T+2 efforts</a:t>
            </a:r>
            <a:endParaRPr lang="en-US" dirty="0"/>
          </a:p>
          <a:p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9790417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Considerations – </a:t>
            </a:r>
            <a:r>
              <a:rPr lang="en-US" dirty="0"/>
              <a:t>Custodians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853" y="1600200"/>
            <a:ext cx="8555911" cy="4525963"/>
          </a:xfrm>
        </p:spPr>
        <p:txBody>
          <a:bodyPr>
            <a:normAutofit/>
          </a:bodyPr>
          <a:lstStyle/>
          <a:p>
            <a:r>
              <a:rPr lang="en-CA" dirty="0"/>
              <a:t>Essentially ready: largest have flexibility to deal globally, especially with Europe’s move to T+2</a:t>
            </a:r>
            <a:endParaRPr lang="en-US" dirty="0"/>
          </a:p>
          <a:p>
            <a:r>
              <a:rPr lang="en-US" dirty="0"/>
              <a:t>Current efforts focus: </a:t>
            </a:r>
          </a:p>
          <a:p>
            <a:pPr lvl="1"/>
            <a:r>
              <a:rPr lang="en-US" dirty="0"/>
              <a:t>Work with buy side to identify processing flaws</a:t>
            </a:r>
          </a:p>
          <a:p>
            <a:pPr lvl="1"/>
            <a:r>
              <a:rPr lang="en-US" dirty="0"/>
              <a:t>Eliminate securities processing redundancy, increase efficiency support to meet NI 24-101</a:t>
            </a:r>
          </a:p>
          <a:p>
            <a:pPr lvl="2"/>
            <a:r>
              <a:rPr lang="en-US" dirty="0"/>
              <a:t>NI 24-101 expected to require matching of at least 90% of ALL trades by volume and value by noon on T+1 </a:t>
            </a:r>
          </a:p>
          <a:p>
            <a:pPr lvl="1"/>
            <a:r>
              <a:rPr lang="en-US" dirty="0"/>
              <a:t>Get the word out – inform clients about T+2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51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Considerations – </a:t>
            </a:r>
            <a:r>
              <a:rPr lang="en-US" dirty="0"/>
              <a:t>Buy Side/Managers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125" y="1600200"/>
            <a:ext cx="8698831" cy="5257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4000" dirty="0"/>
              <a:t>Learn lessons from Europe, Australia, New Zealand</a:t>
            </a:r>
          </a:p>
          <a:p>
            <a:pPr>
              <a:lnSpc>
                <a:spcPct val="120000"/>
              </a:lnSpc>
            </a:pPr>
            <a:r>
              <a:rPr lang="en-US" sz="4000" dirty="0"/>
              <a:t>Engage senior management</a:t>
            </a:r>
          </a:p>
          <a:p>
            <a:pPr>
              <a:lnSpc>
                <a:spcPct val="120000"/>
              </a:lnSpc>
            </a:pPr>
            <a:r>
              <a:rPr lang="en-US" sz="4000" dirty="0"/>
              <a:t>Assign corporate-wide project status and monitor</a:t>
            </a:r>
          </a:p>
          <a:p>
            <a:pPr>
              <a:lnSpc>
                <a:spcPct val="120000"/>
              </a:lnSpc>
            </a:pPr>
            <a:r>
              <a:rPr lang="en-US" sz="4000" dirty="0"/>
              <a:t>Leverage U.S. Playbook</a:t>
            </a:r>
          </a:p>
          <a:p>
            <a:pPr>
              <a:lnSpc>
                <a:spcPct val="120000"/>
              </a:lnSpc>
            </a:pPr>
            <a:r>
              <a:rPr lang="en-CA" sz="4000" dirty="0"/>
              <a:t>Explore whether current irritants will become showstoppers due to </a:t>
            </a:r>
            <a:r>
              <a:rPr lang="en-US" sz="4000" dirty="0"/>
              <a:t>shorter timelines</a:t>
            </a:r>
          </a:p>
          <a:p>
            <a:pPr>
              <a:lnSpc>
                <a:spcPct val="120000"/>
              </a:lnSpc>
            </a:pPr>
            <a:r>
              <a:rPr lang="en-US" sz="4000" dirty="0"/>
              <a:t>Holiday processing</a:t>
            </a:r>
          </a:p>
          <a:p>
            <a:pPr>
              <a:lnSpc>
                <a:spcPct val="120000"/>
              </a:lnSpc>
            </a:pPr>
            <a:r>
              <a:rPr lang="en-US" sz="4000" dirty="0"/>
              <a:t>International client allocations/communications</a:t>
            </a:r>
          </a:p>
          <a:p>
            <a:pPr>
              <a:lnSpc>
                <a:spcPct val="120000"/>
              </a:lnSpc>
            </a:pPr>
            <a:r>
              <a:rPr lang="en-US" sz="4000" dirty="0"/>
              <a:t>Get involved directly or through your association(s); sign up for free CCMA newsletter, notices</a:t>
            </a:r>
          </a:p>
          <a:p>
            <a:pPr marL="582613" indent="-457200" defTabSz="914400">
              <a:lnSpc>
                <a:spcPct val="90000"/>
              </a:lnSpc>
              <a:spcBef>
                <a:spcPts val="1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469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Agenda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4853" y="1600200"/>
            <a:ext cx="8698831" cy="512545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T+2/Canada’s Move to T+2</a:t>
            </a:r>
          </a:p>
          <a:p>
            <a:r>
              <a:rPr lang="en-US" dirty="0"/>
              <a:t>T+2 Stakeholders</a:t>
            </a:r>
          </a:p>
          <a:p>
            <a:r>
              <a:rPr lang="en-CA" dirty="0"/>
              <a:t>Products Affected by T+2</a:t>
            </a:r>
            <a:endParaRPr lang="en-US" dirty="0"/>
          </a:p>
          <a:p>
            <a:r>
              <a:rPr lang="en-US" dirty="0"/>
              <a:t>T+2 Timeline </a:t>
            </a:r>
          </a:p>
          <a:p>
            <a:r>
              <a:rPr lang="en-US" dirty="0"/>
              <a:t>T+2 Preparedness </a:t>
            </a:r>
          </a:p>
          <a:p>
            <a:r>
              <a:rPr lang="en-US" dirty="0"/>
              <a:t>Considerations</a:t>
            </a:r>
          </a:p>
          <a:p>
            <a:pPr lvl="1"/>
            <a:r>
              <a:rPr lang="en-US" dirty="0"/>
              <a:t>Custodians</a:t>
            </a:r>
          </a:p>
          <a:p>
            <a:pPr lvl="1"/>
            <a:r>
              <a:rPr lang="en-US" dirty="0"/>
              <a:t>Buy side/investment and mutual fund managers</a:t>
            </a:r>
          </a:p>
          <a:p>
            <a:pPr lvl="1"/>
            <a:r>
              <a:rPr lang="en-US" dirty="0"/>
              <a:t>Sell side/dealers</a:t>
            </a:r>
          </a:p>
          <a:p>
            <a:r>
              <a:rPr lang="en-CA" dirty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231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Considerations – </a:t>
            </a:r>
            <a:r>
              <a:rPr lang="en-US" dirty="0"/>
              <a:t>Buy Side/Managers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125" y="1588168"/>
            <a:ext cx="8904875" cy="4525963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Portfolio management</a:t>
            </a:r>
          </a:p>
          <a:p>
            <a:pPr lvl="1"/>
            <a:r>
              <a:rPr lang="en-US" dirty="0"/>
              <a:t>Misaligned cycles may create funding shortfall</a:t>
            </a:r>
          </a:p>
          <a:p>
            <a:pPr lvl="1"/>
            <a:r>
              <a:rPr lang="en-US" dirty="0"/>
              <a:t>Cost of credit to cover mismatches at transition</a:t>
            </a:r>
          </a:p>
          <a:p>
            <a:pPr marL="722313" lvl="1" indent="-457200">
              <a:buNone/>
            </a:pPr>
            <a:r>
              <a:rPr lang="en-US" dirty="0">
                <a:solidFill>
                  <a:srgbClr val="FF0000"/>
                </a:solidFill>
                <a:sym typeface="Wingdings 2" panose="05020102010507070707" pitchFamily="18" charset="2"/>
              </a:rPr>
              <a:t> </a:t>
            </a:r>
            <a:r>
              <a:rPr lang="en-US" dirty="0"/>
              <a:t>How will move to T+2 affect cash management</a:t>
            </a:r>
          </a:p>
          <a:p>
            <a:pPr lvl="0"/>
            <a:r>
              <a:rPr lang="en-US" dirty="0"/>
              <a:t>Policy</a:t>
            </a:r>
          </a:p>
          <a:p>
            <a:pPr lvl="1"/>
            <a:r>
              <a:rPr lang="en-CA" dirty="0"/>
              <a:t>Retail clients, private clients, institutional</a:t>
            </a:r>
            <a:endParaRPr lang="en-US" dirty="0"/>
          </a:p>
          <a:p>
            <a:pPr lvl="1"/>
            <a:r>
              <a:rPr lang="en-US" dirty="0"/>
              <a:t>Segregated cash flow timing</a:t>
            </a:r>
          </a:p>
          <a:p>
            <a:pPr lvl="1"/>
            <a:r>
              <a:rPr lang="en-US" dirty="0"/>
              <a:t>Pooled fund subscriptions and redemptions</a:t>
            </a:r>
          </a:p>
          <a:p>
            <a:pPr marL="722313" lvl="0" indent="-457200">
              <a:buNone/>
            </a:pPr>
            <a:r>
              <a:rPr lang="en-US" dirty="0">
                <a:solidFill>
                  <a:srgbClr val="FF0000"/>
                </a:solidFill>
                <a:sym typeface="Wingdings 2" panose="05020102010507070707" pitchFamily="18" charset="2"/>
              </a:rPr>
              <a:t> </a:t>
            </a:r>
            <a:r>
              <a:rPr lang="en-US" dirty="0"/>
              <a:t>Seg accounts </a:t>
            </a:r>
            <a:r>
              <a:rPr lang="en-US" dirty="0">
                <a:sym typeface="Wingdings 3" panose="05040102010807070707" pitchFamily="18" charset="2"/>
              </a:rPr>
              <a:t> </a:t>
            </a:r>
            <a:r>
              <a:rPr lang="en-US" dirty="0"/>
              <a:t>bad impact borne by client  pooled funds </a:t>
            </a:r>
            <a:r>
              <a:rPr lang="en-US" dirty="0">
                <a:sym typeface="Wingdings 3" panose="05040102010807070707" pitchFamily="18" charset="2"/>
              </a:rPr>
              <a:t> </a:t>
            </a:r>
            <a:r>
              <a:rPr lang="en-US" dirty="0"/>
              <a:t>must meet best interests of all</a:t>
            </a:r>
          </a:p>
          <a:p>
            <a:pPr marL="582613" indent="-457200" defTabSz="914400">
              <a:lnSpc>
                <a:spcPct val="90000"/>
              </a:lnSpc>
              <a:spcBef>
                <a:spcPts val="1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58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Considerations – </a:t>
            </a:r>
            <a:r>
              <a:rPr lang="en-US" dirty="0"/>
              <a:t>Buy Side/Managers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125" y="1600200"/>
            <a:ext cx="8784559" cy="4525963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Operations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Less time to notify of/receive corrections from sub-advisors in different time zones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Less time to fix mistakes, direct FX movements,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Less time to recall lent securities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Less time for designated brokers to manage ETF unit creation and redemption</a:t>
            </a:r>
          </a:p>
          <a:p>
            <a:pPr lvl="1">
              <a:spcBef>
                <a:spcPts val="600"/>
              </a:spcBef>
            </a:pPr>
            <a:r>
              <a:rPr lang="en-CA" dirty="0"/>
              <a:t>Check accrued interest calculations, implications re corporate actions, dividends</a:t>
            </a:r>
            <a:endParaRPr lang="en-US" dirty="0"/>
          </a:p>
          <a:p>
            <a:pPr marL="722313" lvl="1" indent="-457200">
              <a:spcBef>
                <a:spcPts val="600"/>
              </a:spcBef>
              <a:buNone/>
            </a:pPr>
            <a:r>
              <a:rPr lang="en-US" dirty="0">
                <a:solidFill>
                  <a:srgbClr val="FF0000"/>
                </a:solidFill>
                <a:sym typeface="Wingdings 2" panose="05020102010507070707" pitchFamily="18" charset="2"/>
              </a:rPr>
              <a:t>	</a:t>
            </a:r>
            <a:r>
              <a:rPr lang="en-US" dirty="0">
                <a:sym typeface="Wingdings 2" panose="05020102010507070707" pitchFamily="18" charset="2"/>
              </a:rPr>
              <a:t>Work with custodians, broker/dealers, service providers and vendors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705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77" y="141288"/>
            <a:ext cx="9144007" cy="646112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Considerations – </a:t>
            </a:r>
            <a:r>
              <a:rPr lang="en-US" dirty="0"/>
              <a:t>Buy Side/Mutual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853" y="1600200"/>
            <a:ext cx="8819147" cy="52578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Mutual fund and segregated fund companies, distinct from IIROC or MFDA dealers in funds</a:t>
            </a:r>
          </a:p>
          <a:p>
            <a:pPr lvl="0"/>
            <a:r>
              <a:rPr lang="en-CA" dirty="0"/>
              <a:t>Segregated funds not ‘securities’ but follow standard settlement cycle for mutual funds</a:t>
            </a:r>
            <a:endParaRPr lang="en-US" dirty="0"/>
          </a:p>
          <a:p>
            <a:pPr lvl="0"/>
            <a:r>
              <a:rPr lang="en-US" dirty="0"/>
              <a:t>Fundserv links ‘manufacturers’ and ‘distributors’</a:t>
            </a:r>
          </a:p>
          <a:p>
            <a:pPr lvl="1"/>
            <a:r>
              <a:rPr lang="en-US" dirty="0"/>
              <a:t>Minor impact on Fundserv Standards, systems</a:t>
            </a:r>
          </a:p>
          <a:p>
            <a:pPr lvl="0"/>
            <a:r>
              <a:rPr lang="en-US" dirty="0"/>
              <a:t>Key issues are:</a:t>
            </a:r>
          </a:p>
          <a:p>
            <a:pPr lvl="1"/>
            <a:r>
              <a:rPr lang="en-US" dirty="0"/>
              <a:t>Approach to testing – v27 (June) + T+2 overlap</a:t>
            </a:r>
          </a:p>
          <a:p>
            <a:pPr lvl="1"/>
            <a:r>
              <a:rPr lang="en-US" dirty="0"/>
              <a:t>ID’ing which funds are changing – should be all</a:t>
            </a:r>
          </a:p>
        </p:txBody>
      </p:sp>
    </p:spTree>
    <p:extLst>
      <p:ext uri="{BB962C8B-B14F-4D97-AF65-F5344CB8AC3E}">
        <p14:creationId xmlns:p14="http://schemas.microsoft.com/office/powerpoint/2010/main" val="13603512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Considerations – </a:t>
            </a:r>
            <a:r>
              <a:rPr lang="en-US" dirty="0"/>
              <a:t>Sell Side/Dealers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24"/>
              </a:spcBef>
            </a:pPr>
            <a:r>
              <a:rPr lang="en-US" dirty="0"/>
              <a:t>Trade reconciliations – reduced timelines</a:t>
            </a:r>
          </a:p>
          <a:p>
            <a:pPr lvl="0">
              <a:lnSpc>
                <a:spcPct val="110000"/>
              </a:lnSpc>
              <a:spcBef>
                <a:spcPts val="24"/>
              </a:spcBef>
            </a:pPr>
            <a:r>
              <a:rPr lang="en-US" dirty="0"/>
              <a:t>Holiday processing</a:t>
            </a:r>
          </a:p>
          <a:p>
            <a:pPr lvl="0">
              <a:lnSpc>
                <a:spcPct val="110000"/>
              </a:lnSpc>
              <a:spcBef>
                <a:spcPts val="24"/>
              </a:spcBef>
            </a:pPr>
            <a:r>
              <a:rPr lang="en-US" dirty="0"/>
              <a:t>International client allocations/communications</a:t>
            </a:r>
          </a:p>
          <a:p>
            <a:pPr lvl="0">
              <a:lnSpc>
                <a:spcPct val="110000"/>
              </a:lnSpc>
              <a:spcBef>
                <a:spcPts val="24"/>
              </a:spcBef>
            </a:pPr>
            <a:r>
              <a:rPr lang="en-CA" dirty="0"/>
              <a:t>Physical securities</a:t>
            </a:r>
            <a:endParaRPr lang="en-US" dirty="0"/>
          </a:p>
          <a:p>
            <a:pPr lvl="0">
              <a:lnSpc>
                <a:spcPct val="110000"/>
              </a:lnSpc>
              <a:spcBef>
                <a:spcPts val="24"/>
              </a:spcBef>
            </a:pPr>
            <a:r>
              <a:rPr lang="en-CA" dirty="0"/>
              <a:t>Key infrastructure:</a:t>
            </a:r>
          </a:p>
          <a:p>
            <a:pPr lvl="1">
              <a:lnSpc>
                <a:spcPct val="110000"/>
              </a:lnSpc>
              <a:spcBef>
                <a:spcPts val="24"/>
              </a:spcBef>
            </a:pPr>
            <a:r>
              <a:rPr lang="en-CA" dirty="0"/>
              <a:t>CDS (see CDS </a:t>
            </a:r>
            <a:r>
              <a:rPr lang="en-CA" dirty="0">
                <a:hlinkClick r:id="rId2"/>
              </a:rPr>
              <a:t>White Paper</a:t>
            </a:r>
            <a:r>
              <a:rPr lang="en-CA" dirty="0"/>
              <a:t>)</a:t>
            </a:r>
            <a:endParaRPr lang="en-US" dirty="0"/>
          </a:p>
          <a:p>
            <a:pPr lvl="1">
              <a:lnSpc>
                <a:spcPct val="110000"/>
              </a:lnSpc>
              <a:spcBef>
                <a:spcPts val="24"/>
              </a:spcBef>
            </a:pPr>
            <a:r>
              <a:rPr lang="en-CA" dirty="0"/>
              <a:t>Service bureaus and back-office providers (Broadridge, IBM, IFDS, NBCN, intermediaries)</a:t>
            </a:r>
          </a:p>
          <a:p>
            <a:pPr lvl="1">
              <a:lnSpc>
                <a:spcPct val="110000"/>
              </a:lnSpc>
              <a:spcBef>
                <a:spcPts val="24"/>
              </a:spcBef>
            </a:pPr>
            <a:r>
              <a:rPr lang="en-CA" dirty="0"/>
              <a:t>Vendors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260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4">
                    <a:lumMod val="75000"/>
                  </a:schemeClr>
                </a:solidFill>
              </a:rPr>
              <a:t>Summary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853" y="1600200"/>
            <a:ext cx="8910587" cy="4944979"/>
          </a:xfrm>
        </p:spPr>
        <p:txBody>
          <a:bodyPr>
            <a:noAutofit/>
          </a:bodyPr>
          <a:lstStyle/>
          <a:p>
            <a:r>
              <a:rPr lang="en-CA" altLang="en-US" dirty="0"/>
              <a:t>Canadian markets must go to T+2 same day as U.S.</a:t>
            </a:r>
          </a:p>
          <a:p>
            <a:r>
              <a:rPr lang="en-CA" altLang="en-US" dirty="0"/>
              <a:t>Firms </a:t>
            </a:r>
            <a:r>
              <a:rPr lang="en-CA" altLang="en-US" b="1" dirty="0">
                <a:solidFill>
                  <a:srgbClr val="FF0000"/>
                </a:solidFill>
              </a:rPr>
              <a:t>must</a:t>
            </a:r>
            <a:r>
              <a:rPr lang="en-CA" altLang="en-US" dirty="0"/>
              <a:t> cut steps and/or compress processes</a:t>
            </a:r>
          </a:p>
          <a:p>
            <a:r>
              <a:rPr lang="en-CA" altLang="en-US" dirty="0"/>
              <a:t>Most agree systems will be minimally impacted</a:t>
            </a:r>
          </a:p>
          <a:p>
            <a:r>
              <a:rPr lang="en-CA" altLang="en-US" dirty="0"/>
              <a:t>Canadian firms and marketplace well-positioned to meet September 5, 2017 date </a:t>
            </a:r>
          </a:p>
          <a:p>
            <a:r>
              <a:rPr lang="en-CA" altLang="en-US" dirty="0"/>
              <a:t>Don’t let this lull you into false sense of security</a:t>
            </a:r>
          </a:p>
          <a:p>
            <a:r>
              <a:rPr lang="en-CA" altLang="en-US" dirty="0"/>
              <a:t>Biggest issue likely behavioural</a:t>
            </a:r>
          </a:p>
          <a:p>
            <a:r>
              <a:rPr lang="en-CA" altLang="en-US" dirty="0"/>
              <a:t>CCMA ED Keith Evans part of UST2 Command Centre confirming “Go/No Go” mid-/end-July 2017</a:t>
            </a:r>
          </a:p>
          <a:p>
            <a:r>
              <a:rPr lang="en-CA" altLang="en-US" b="1" dirty="0"/>
              <a:t>Stay informed and participate!</a:t>
            </a:r>
          </a:p>
        </p:txBody>
      </p:sp>
    </p:spTree>
    <p:extLst>
      <p:ext uri="{BB962C8B-B14F-4D97-AF65-F5344CB8AC3E}">
        <p14:creationId xmlns:p14="http://schemas.microsoft.com/office/powerpoint/2010/main" val="42863814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Information Sources &amp; Questions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6" y="1658218"/>
            <a:ext cx="7886700" cy="5518436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US" dirty="0">
                <a:hlinkClick r:id="rId2"/>
              </a:rPr>
              <a:t>ww.ccma-acmc.ca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dirty="0"/>
              <a:t>FAQs – updated periodically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Newsletter – sign up for free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T+2 Readiness Self-Assessment Checklist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T+2 Asset List</a:t>
            </a:r>
          </a:p>
          <a:p>
            <a:pPr lvl="1">
              <a:spcBef>
                <a:spcPts val="600"/>
              </a:spcBef>
            </a:pPr>
            <a:r>
              <a:rPr lang="en-CA" dirty="0"/>
              <a:t>Industry survey results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CA" dirty="0"/>
              <a:t>Investment manager checklist</a:t>
            </a:r>
          </a:p>
          <a:p>
            <a:pPr lvl="1">
              <a:spcBef>
                <a:spcPts val="600"/>
              </a:spcBef>
            </a:pPr>
            <a:r>
              <a:rPr lang="en-CA" dirty="0"/>
              <a:t>Testing information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>
                <a:hlinkClick r:id="rId3"/>
              </a:rPr>
              <a:t>www.ust2.com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CA" dirty="0"/>
              <a:t>Playbook</a:t>
            </a:r>
          </a:p>
          <a:p>
            <a:pPr lvl="1">
              <a:spcBef>
                <a:spcPts val="600"/>
              </a:spcBef>
            </a:pPr>
            <a:r>
              <a:rPr lang="en-CA" dirty="0"/>
              <a:t>Testing updates and other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03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What is T+2?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853" y="1750395"/>
            <a:ext cx="8502287" cy="4859955"/>
          </a:xfrm>
        </p:spPr>
        <p:txBody>
          <a:bodyPr>
            <a:normAutofit/>
          </a:bodyPr>
          <a:lstStyle/>
          <a:p>
            <a:r>
              <a:rPr lang="en-CA" dirty="0"/>
              <a:t>T+0, T+1, T+2, T+3 refers to days to settle following trade execution</a:t>
            </a:r>
            <a:endParaRPr lang="en-US" dirty="0"/>
          </a:p>
          <a:p>
            <a:r>
              <a:rPr lang="en-US" dirty="0"/>
              <a:t>T+2 = trade date + 2 days</a:t>
            </a:r>
          </a:p>
          <a:p>
            <a:r>
              <a:rPr lang="en-US" dirty="0"/>
              <a:t>T+2 = Short-hand for industry-wide initiative led by CCMA to condense maximum standard trade-to-settlement cycle from T+3 to T+2</a:t>
            </a:r>
          </a:p>
          <a:p>
            <a:pPr marL="600075" lvl="1" indent="-25717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792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363" lvl="2" indent="-360363">
              <a:buSzPct val="115000"/>
              <a:buFont typeface="Wingdings" panose="05000000000000000000" pitchFamily="2" charset="2"/>
              <a:buChar char="§"/>
            </a:pPr>
            <a:r>
              <a:rPr lang="en-US" dirty="0">
                <a:latin typeface="Arial"/>
                <a:cs typeface="Arial"/>
              </a:rPr>
              <a:t>Reduced counterparty risk</a:t>
            </a:r>
          </a:p>
          <a:p>
            <a:pPr lvl="1"/>
            <a:r>
              <a:rPr lang="en-US" dirty="0"/>
              <a:t>Risk that a party to a trade fails to deliver cash or a security is one day less</a:t>
            </a:r>
          </a:p>
          <a:p>
            <a:pPr>
              <a:spcBef>
                <a:spcPts val="24"/>
              </a:spcBef>
            </a:pPr>
            <a:r>
              <a:rPr lang="en-US" dirty="0"/>
              <a:t>Increased global settlement harmonization</a:t>
            </a:r>
          </a:p>
          <a:p>
            <a:pPr>
              <a:spcBef>
                <a:spcPts val="24"/>
              </a:spcBef>
            </a:pPr>
            <a:r>
              <a:rPr lang="en-US" dirty="0"/>
              <a:t>Expected decreased margin, liquidity, clearing capital requirements</a:t>
            </a:r>
            <a:endParaRPr lang="en-CA" dirty="0"/>
          </a:p>
          <a:p>
            <a:pPr marL="352425" indent="-352425">
              <a:spcBef>
                <a:spcPts val="24"/>
              </a:spcBef>
              <a:buNone/>
            </a:pPr>
            <a:r>
              <a:rPr lang="en-CA" dirty="0">
                <a:sym typeface="Wingdings 3" panose="05040102010807070707" pitchFamily="18" charset="2"/>
              </a:rPr>
              <a:t></a:t>
            </a:r>
            <a:r>
              <a:rPr lang="en-CA" dirty="0"/>
              <a:t>More efficient, safer, better service… for institutional and retail investors</a:t>
            </a:r>
            <a:endParaRPr lang="en-US" dirty="0"/>
          </a:p>
        </p:txBody>
      </p:sp>
      <p:sp>
        <p:nvSpPr>
          <p:cNvPr id="4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Canada’s Move to T+2 – </a:t>
            </a:r>
            <a:r>
              <a:rPr lang="en-US" dirty="0"/>
              <a:t>Benefits</a:t>
            </a:r>
          </a:p>
        </p:txBody>
      </p:sp>
    </p:spTree>
    <p:extLst>
      <p:ext uri="{BB962C8B-B14F-4D97-AF65-F5344CB8AC3E}">
        <p14:creationId xmlns:p14="http://schemas.microsoft.com/office/powerpoint/2010/main" val="203354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6724" y="185743"/>
            <a:ext cx="8746955" cy="550984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Canada’s Move to T+2 – </a:t>
            </a:r>
            <a:r>
              <a:rPr lang="en-US" dirty="0"/>
              <a:t>Other Markets</a:t>
            </a:r>
            <a:br>
              <a:rPr lang="en-US" dirty="0">
                <a:solidFill>
                  <a:schemeClr val="accent4">
                    <a:lumMod val="75000"/>
                  </a:schemeClr>
                </a:solidFill>
              </a:rPr>
            </a:b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43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21" y="1388607"/>
            <a:ext cx="8821959" cy="48467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690435" y="1528014"/>
            <a:ext cx="3092116" cy="2009273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Curved Connector 11"/>
          <p:cNvCxnSpPr/>
          <p:nvPr/>
        </p:nvCxnSpPr>
        <p:spPr>
          <a:xfrm rot="10800000" flipV="1">
            <a:off x="3286897" y="1495170"/>
            <a:ext cx="1087397" cy="816700"/>
          </a:xfrm>
          <a:prstGeom prst="curvedConnector3">
            <a:avLst/>
          </a:prstGeom>
          <a:ln w="44450">
            <a:solidFill>
              <a:srgbClr val="FF0000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026960" y="4455700"/>
            <a:ext cx="1705233" cy="914400"/>
          </a:xfrm>
          <a:prstGeom prst="ellipse">
            <a:avLst/>
          </a:prstGeom>
          <a:noFill/>
          <a:ln w="508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Curved Connector 17"/>
          <p:cNvCxnSpPr/>
          <p:nvPr/>
        </p:nvCxnSpPr>
        <p:spPr>
          <a:xfrm flipV="1">
            <a:off x="6023180" y="4670854"/>
            <a:ext cx="1175970" cy="406993"/>
          </a:xfrm>
          <a:prstGeom prst="curvedConnector3">
            <a:avLst>
              <a:gd name="adj1" fmla="val 45797"/>
            </a:avLst>
          </a:prstGeom>
          <a:ln w="44450">
            <a:solidFill>
              <a:srgbClr val="000066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351550" y="1290995"/>
            <a:ext cx="1599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T+2 in 2017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46349" y="4874350"/>
            <a:ext cx="173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0066"/>
                </a:solidFill>
              </a:rPr>
              <a:t>T+2 March 2016</a:t>
            </a:r>
            <a:endParaRPr lang="en-US" b="1" dirty="0">
              <a:solidFill>
                <a:srgbClr val="00006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40638" y="1369711"/>
            <a:ext cx="1599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0066"/>
                </a:solidFill>
              </a:rPr>
              <a:t>T+2 pre-2016</a:t>
            </a:r>
            <a:endParaRPr lang="en-US" b="1" dirty="0">
              <a:solidFill>
                <a:srgbClr val="000066"/>
              </a:solidFill>
            </a:endParaRPr>
          </a:p>
        </p:txBody>
      </p:sp>
      <p:cxnSp>
        <p:nvCxnSpPr>
          <p:cNvPr id="25" name="Curved Connector 24"/>
          <p:cNvCxnSpPr/>
          <p:nvPr/>
        </p:nvCxnSpPr>
        <p:spPr>
          <a:xfrm rot="5400000">
            <a:off x="6221921" y="1927924"/>
            <a:ext cx="1704447" cy="1108273"/>
          </a:xfrm>
          <a:prstGeom prst="curvedConnector3">
            <a:avLst>
              <a:gd name="adj1" fmla="val 50000"/>
            </a:avLst>
          </a:prstGeom>
          <a:ln w="44450">
            <a:solidFill>
              <a:srgbClr val="000066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10800000" flipV="1">
            <a:off x="2917761" y="1616173"/>
            <a:ext cx="4686127" cy="2166984"/>
          </a:xfrm>
          <a:prstGeom prst="curvedConnector3">
            <a:avLst>
              <a:gd name="adj1" fmla="val 50000"/>
            </a:avLst>
          </a:prstGeom>
          <a:ln w="44450">
            <a:solidFill>
              <a:srgbClr val="000066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5400000">
            <a:off x="2752038" y="3880602"/>
            <a:ext cx="919225" cy="661278"/>
          </a:xfrm>
          <a:prstGeom prst="curvedConnector3">
            <a:avLst>
              <a:gd name="adj1" fmla="val 70942"/>
            </a:avLst>
          </a:prstGeom>
          <a:ln w="44450">
            <a:solidFill>
              <a:srgbClr val="000066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rot="10800000" flipV="1">
            <a:off x="5493352" y="1620103"/>
            <a:ext cx="2122571" cy="1714179"/>
          </a:xfrm>
          <a:prstGeom prst="curvedConnector3">
            <a:avLst>
              <a:gd name="adj1" fmla="val 50000"/>
            </a:avLst>
          </a:prstGeom>
          <a:ln w="44450">
            <a:solidFill>
              <a:srgbClr val="000066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/>
          <p:nvPr/>
        </p:nvCxnSpPr>
        <p:spPr>
          <a:xfrm rot="10800000" flipV="1">
            <a:off x="5151279" y="1571586"/>
            <a:ext cx="2452608" cy="536230"/>
          </a:xfrm>
          <a:prstGeom prst="curvedConnector3">
            <a:avLst>
              <a:gd name="adj1" fmla="val 85321"/>
            </a:avLst>
          </a:prstGeom>
          <a:ln w="44450">
            <a:solidFill>
              <a:srgbClr val="000066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621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4">
                    <a:lumMod val="75000"/>
                  </a:schemeClr>
                </a:solidFill>
              </a:rPr>
              <a:t>Canada’s Move to T+2 – </a:t>
            </a:r>
            <a:r>
              <a:rPr lang="en-CA" dirty="0"/>
              <a:t>North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U.S. announced transitioning to T+2 in 2017</a:t>
            </a:r>
          </a:p>
          <a:p>
            <a:r>
              <a:rPr lang="en-US" dirty="0"/>
              <a:t>Practically, Canada must change on same day</a:t>
            </a:r>
          </a:p>
          <a:p>
            <a:pPr marL="360363" lvl="2" indent="-360363">
              <a:buSzPct val="115000"/>
              <a:buFont typeface="Wingdings" panose="05000000000000000000" pitchFamily="2" charset="2"/>
              <a:buChar char="§"/>
            </a:pPr>
            <a:r>
              <a:rPr lang="en-CA" altLang="en-US" dirty="0">
                <a:latin typeface="Arial"/>
                <a:cs typeface="Arial"/>
              </a:rPr>
              <a:t>April 2015:  Canadian Securities Administrators (CSA) fully support </a:t>
            </a:r>
            <a:r>
              <a:rPr lang="en-CA" dirty="0">
                <a:latin typeface="Arial"/>
                <a:cs typeface="Arial"/>
              </a:rPr>
              <a:t>Canada’s move </a:t>
            </a:r>
            <a:r>
              <a:rPr lang="en-CA" sz="2000" dirty="0">
                <a:latin typeface="Arial"/>
                <a:cs typeface="Arial"/>
              </a:rPr>
              <a:t>(</a:t>
            </a:r>
            <a:r>
              <a:rPr lang="en-US" sz="2000" dirty="0">
                <a:latin typeface="Arial"/>
                <a:cs typeface="Arial"/>
              </a:rPr>
              <a:t>Staff Notice 24-312)</a:t>
            </a:r>
            <a:r>
              <a:rPr lang="en-US" dirty="0">
                <a:latin typeface="Arial"/>
                <a:cs typeface="Arial"/>
              </a:rPr>
              <a:t> </a:t>
            </a:r>
            <a:endParaRPr lang="en-CA" altLang="en-US" dirty="0">
              <a:latin typeface="Arial"/>
              <a:cs typeface="Arial"/>
            </a:endParaRPr>
          </a:p>
          <a:p>
            <a:pPr lvl="1"/>
            <a:r>
              <a:rPr lang="en-US" dirty="0"/>
              <a:t>Substantial cross-border activities: Canada must align to U.S. schedule</a:t>
            </a:r>
          </a:p>
          <a:p>
            <a:pPr lvl="1"/>
            <a:r>
              <a:rPr lang="en-US" dirty="0"/>
              <a:t>Follows Europe’s move to T+2 in Oct. 2014 and Australia/New Zealand move in March 2016</a:t>
            </a:r>
          </a:p>
          <a:p>
            <a:pPr lvl="1"/>
            <a:r>
              <a:rPr lang="en-CA" dirty="0"/>
              <a:t>Endorses CCMA to co-ordinate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931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4">
                    <a:lumMod val="75000"/>
                  </a:schemeClr>
                </a:solidFill>
              </a:rPr>
              <a:t>Canada’s T+2 Stakeholders – </a:t>
            </a:r>
            <a:r>
              <a:rPr lang="en-CA" dirty="0"/>
              <a:t>CCMA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853" y="1600200"/>
            <a:ext cx="8698831" cy="4957011"/>
          </a:xfrm>
        </p:spPr>
        <p:txBody>
          <a:bodyPr>
            <a:normAutofit/>
          </a:bodyPr>
          <a:lstStyle/>
          <a:p>
            <a:pPr marL="360363" lvl="2" indent="-360363">
              <a:buSzPct val="115000"/>
              <a:buFont typeface="Wingdings" panose="05000000000000000000" pitchFamily="2" charset="2"/>
              <a:buChar char="§"/>
            </a:pPr>
            <a:r>
              <a:rPr lang="en-CA" altLang="en-US" dirty="0">
                <a:latin typeface="Arial"/>
                <a:cs typeface="Arial"/>
              </a:rPr>
              <a:t>CCMA = </a:t>
            </a:r>
            <a:r>
              <a:rPr lang="en-CA" dirty="0">
                <a:latin typeface="Arial"/>
                <a:cs typeface="Arial"/>
              </a:rPr>
              <a:t>Canadian Capital Markets Association</a:t>
            </a:r>
            <a:endParaRPr lang="en-CA" altLang="en-US" dirty="0">
              <a:latin typeface="Arial"/>
              <a:cs typeface="Arial"/>
            </a:endParaRPr>
          </a:p>
          <a:p>
            <a:r>
              <a:rPr lang="en-US" dirty="0"/>
              <a:t>Launched 1999; communicates, educates, helps co-ordinate cross-capital-markets projects</a:t>
            </a:r>
          </a:p>
          <a:p>
            <a:r>
              <a:rPr lang="en-US" dirty="0"/>
              <a:t>Initial projects were:</a:t>
            </a:r>
          </a:p>
          <a:p>
            <a:pPr lvl="1"/>
            <a:r>
              <a:rPr lang="en-US" dirty="0"/>
              <a:t>T+1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STP (straight-through processing)</a:t>
            </a:r>
          </a:p>
          <a:p>
            <a:pPr lvl="1"/>
            <a:r>
              <a:rPr lang="en-US" dirty="0"/>
              <a:t>National Instrument (NI) 24-101 </a:t>
            </a:r>
          </a:p>
          <a:p>
            <a:r>
              <a:rPr lang="en-US" dirty="0"/>
              <a:t>‘Moth-balled’ in 2008 </a:t>
            </a:r>
          </a:p>
          <a:p>
            <a:r>
              <a:rPr lang="en-US" dirty="0"/>
              <a:t>Small board (CBA, CDS, IIROC, TMX) 		</a:t>
            </a:r>
          </a:p>
          <a:p>
            <a:r>
              <a:rPr lang="en-US" dirty="0"/>
              <a:t>Today’s priority: T+2</a:t>
            </a:r>
          </a:p>
        </p:txBody>
      </p:sp>
    </p:spTree>
    <p:extLst>
      <p:ext uri="{BB962C8B-B14F-4D97-AF65-F5344CB8AC3E}">
        <p14:creationId xmlns:p14="http://schemas.microsoft.com/office/powerpoint/2010/main" val="2505517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Canada’s T+2 Stakeholders – </a:t>
            </a:r>
            <a:r>
              <a:rPr lang="en-US" dirty="0"/>
              <a:t>CCMA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30" y="1410789"/>
            <a:ext cx="8890594" cy="4896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475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4">
                    <a:lumMod val="75000"/>
                  </a:schemeClr>
                </a:solidFill>
              </a:rPr>
              <a:t>Canada’s T+2 Stakeholders – </a:t>
            </a:r>
            <a:r>
              <a:rPr lang="en-CA" dirty="0"/>
              <a:t>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853" y="1600200"/>
            <a:ext cx="8698831" cy="4957011"/>
          </a:xfrm>
        </p:spPr>
        <p:txBody>
          <a:bodyPr>
            <a:normAutofit/>
          </a:bodyPr>
          <a:lstStyle/>
          <a:p>
            <a:r>
              <a:rPr lang="en-CA" dirty="0"/>
              <a:t>Associations (IFIC, IIAC, ACPM, CBA, others)</a:t>
            </a:r>
          </a:p>
          <a:p>
            <a:r>
              <a:rPr lang="en-CA" dirty="0"/>
              <a:t>Major infrastructure</a:t>
            </a:r>
          </a:p>
          <a:p>
            <a:pPr lvl="1"/>
            <a:r>
              <a:rPr lang="en-CA" dirty="0"/>
              <a:t>Canadian Depository for Securities</a:t>
            </a:r>
          </a:p>
          <a:p>
            <a:pPr lvl="1"/>
            <a:r>
              <a:rPr lang="en-CA" dirty="0"/>
              <a:t>Fundserv</a:t>
            </a:r>
          </a:p>
          <a:p>
            <a:pPr lvl="1"/>
            <a:r>
              <a:rPr lang="en-CA" dirty="0"/>
              <a:t>Exchanges, alternative trading system</a:t>
            </a:r>
          </a:p>
          <a:p>
            <a:r>
              <a:rPr lang="en-CA" dirty="0"/>
              <a:t>Service bureaus, back-office providers, vendors</a:t>
            </a:r>
          </a:p>
          <a:p>
            <a:r>
              <a:rPr lang="en-CA" dirty="0"/>
              <a:t>Custodians</a:t>
            </a:r>
          </a:p>
          <a:p>
            <a:r>
              <a:rPr lang="en-CA" dirty="0"/>
              <a:t>Buyside: Investment managers, portfolio managers</a:t>
            </a:r>
          </a:p>
          <a:p>
            <a:r>
              <a:rPr lang="en-CA" dirty="0"/>
              <a:t>Sell-side: IIROC, MFDA, exempt market dealers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958983"/>
      </p:ext>
    </p:extLst>
  </p:cSld>
  <p:clrMapOvr>
    <a:masterClrMapping/>
  </p:clrMapOvr>
</p:sld>
</file>

<file path=ppt/theme/theme1.xml><?xml version="1.0" encoding="utf-8"?>
<a:theme xmlns:a="http://schemas.openxmlformats.org/drawingml/2006/main" name="DTCC_Branded_Templates-Powerpoint_Template-Corporate">
  <a:themeElements>
    <a:clrScheme name="DTCC_New_Color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FCCF18"/>
      </a:accent1>
      <a:accent2>
        <a:srgbClr val="54A939"/>
      </a:accent2>
      <a:accent3>
        <a:srgbClr val="E16E22"/>
      </a:accent3>
      <a:accent4>
        <a:srgbClr val="007CB7"/>
      </a:accent4>
      <a:accent5>
        <a:srgbClr val="4B4F50"/>
      </a:accent5>
      <a:accent6>
        <a:srgbClr val="0B0D11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2929</TotalTime>
  <Words>1556</Words>
  <Application>Microsoft Office PowerPoint</Application>
  <PresentationFormat>On-screen Show (4:3)</PresentationFormat>
  <Paragraphs>257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8" baseType="lpstr">
      <vt:lpstr>Arial</vt:lpstr>
      <vt:lpstr>Arial Bold</vt:lpstr>
      <vt:lpstr>Arial Narrow</vt:lpstr>
      <vt:lpstr>Arial Narrow Bold</vt:lpstr>
      <vt:lpstr>Calibri</vt:lpstr>
      <vt:lpstr>Symbol</vt:lpstr>
      <vt:lpstr>Times</vt:lpstr>
      <vt:lpstr>Times New Roman</vt:lpstr>
      <vt:lpstr>Wingdings</vt:lpstr>
      <vt:lpstr>Wingdings 2</vt:lpstr>
      <vt:lpstr>Wingdings 3</vt:lpstr>
      <vt:lpstr>ヒラギノ角ゴ Pro W3</vt:lpstr>
      <vt:lpstr>DTCC_Branded_Templates-Powerpoint_Template-Corporate</vt:lpstr>
      <vt:lpstr>T+2 in CAnada</vt:lpstr>
      <vt:lpstr>Agenda </vt:lpstr>
      <vt:lpstr>What is T+2?</vt:lpstr>
      <vt:lpstr>Canada’s Move to T+2 – Benefits</vt:lpstr>
      <vt:lpstr>Canada’s Move to T+2 – Other Markets </vt:lpstr>
      <vt:lpstr>Canada’s Move to T+2 – North America</vt:lpstr>
      <vt:lpstr>Canada’s T+2 Stakeholders – CCMA</vt:lpstr>
      <vt:lpstr>Canada’s T+2 Stakeholders – CCMA</vt:lpstr>
      <vt:lpstr>Canada’s T+2 Stakeholders – Other</vt:lpstr>
      <vt:lpstr>Products Affected by T+2 – High Level</vt:lpstr>
      <vt:lpstr>Products Affected by T+2 – Details</vt:lpstr>
      <vt:lpstr>T+2 Timeline – Canada/U.S. Schedule</vt:lpstr>
      <vt:lpstr>T+2 Timeline – Canada</vt:lpstr>
      <vt:lpstr>T+2 Timeline – How to interpret</vt:lpstr>
      <vt:lpstr>T+2 Preparedness – How ready?</vt:lpstr>
      <vt:lpstr>T+2 Preparedness – Key issues </vt:lpstr>
      <vt:lpstr>Considerations – General</vt:lpstr>
      <vt:lpstr>Considerations – Custodians</vt:lpstr>
      <vt:lpstr>Considerations – Buy Side/Managers</vt:lpstr>
      <vt:lpstr>Considerations – Buy Side/Managers</vt:lpstr>
      <vt:lpstr>Considerations – Buy Side/Managers</vt:lpstr>
      <vt:lpstr>Considerations – Buy Side/Mutual Funds</vt:lpstr>
      <vt:lpstr>Considerations – Sell Side/Dealers</vt:lpstr>
      <vt:lpstr>Summary</vt:lpstr>
      <vt:lpstr>Information Sources &amp; 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Countdown to</dc:title>
  <dc:creator>Barbara Amsden</dc:creator>
  <cp:lastModifiedBy>Barbara Amsden</cp:lastModifiedBy>
  <cp:revision>204</cp:revision>
  <dcterms:created xsi:type="dcterms:W3CDTF">2016-04-10T19:52:47Z</dcterms:created>
  <dcterms:modified xsi:type="dcterms:W3CDTF">2016-09-02T19:46:57Z</dcterms:modified>
</cp:coreProperties>
</file>