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4" r:id="rId3"/>
    <p:sldId id="357" r:id="rId4"/>
    <p:sldId id="327" r:id="rId5"/>
    <p:sldId id="338" r:id="rId6"/>
    <p:sldId id="339" r:id="rId7"/>
    <p:sldId id="358" r:id="rId8"/>
    <p:sldId id="264" r:id="rId9"/>
    <p:sldId id="263" r:id="rId10"/>
    <p:sldId id="341" r:id="rId11"/>
    <p:sldId id="346" r:id="rId12"/>
    <p:sldId id="325" r:id="rId13"/>
    <p:sldId id="260" r:id="rId14"/>
    <p:sldId id="322" r:id="rId15"/>
    <p:sldId id="356" r:id="rId16"/>
    <p:sldId id="374" r:id="rId17"/>
    <p:sldId id="364" r:id="rId18"/>
    <p:sldId id="367" r:id="rId19"/>
    <p:sldId id="265" r:id="rId20"/>
    <p:sldId id="362" r:id="rId21"/>
    <p:sldId id="366" r:id="rId22"/>
    <p:sldId id="370" r:id="rId23"/>
    <p:sldId id="365" r:id="rId24"/>
    <p:sldId id="363" r:id="rId25"/>
    <p:sldId id="361" r:id="rId26"/>
    <p:sldId id="377" r:id="rId27"/>
    <p:sldId id="380" r:id="rId28"/>
    <p:sldId id="381" r:id="rId29"/>
    <p:sldId id="382" r:id="rId30"/>
    <p:sldId id="383" r:id="rId31"/>
    <p:sldId id="387" r:id="rId32"/>
    <p:sldId id="384" r:id="rId33"/>
    <p:sldId id="386" r:id="rId34"/>
    <p:sldId id="371" r:id="rId35"/>
    <p:sldId id="36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CC5B4F-31AF-B28E-1E3A-2E5C8B1CDB6D}" name="Barb Amsden" initials="BA" userId="28b47be9932eaec1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MX Group Limited" initials="TMX" lastIdx="7" clrIdx="0">
    <p:extLst>
      <p:ext uri="{19B8F6BF-5375-455C-9EA6-DF929625EA0E}">
        <p15:presenceInfo xmlns:p15="http://schemas.microsoft.com/office/powerpoint/2012/main" userId="TMX Group Limit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5" autoAdjust="0"/>
    <p:restoredTop sz="94660"/>
  </p:normalViewPr>
  <p:slideViewPr>
    <p:cSldViewPr snapToGrid="0">
      <p:cViewPr>
        <p:scale>
          <a:sx n="66" d="100"/>
          <a:sy n="66" d="100"/>
        </p:scale>
        <p:origin x="4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47"/>
    </p:cViewPr>
  </p:sorterViewPr>
  <p:notesViewPr>
    <p:cSldViewPr snapToGrid="0">
      <p:cViewPr varScale="1">
        <p:scale>
          <a:sx n="54" d="100"/>
          <a:sy n="54" d="100"/>
        </p:scale>
        <p:origin x="2565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5BDD0-3D14-48D1-AC85-A6BFC30FFA77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8EAA4-8D3C-4B33-A5D2-FC87174123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7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EDCED-C57A-47EA-832A-4F835EB79DDB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F598-44AF-40E9-AA49-BBDBCEF21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75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8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8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2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Clr>
                <a:srgbClr val="D71635"/>
              </a:buClr>
              <a:buSzPct val="11000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91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99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7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3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0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68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9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47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5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571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19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8903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409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05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37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01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41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4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595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12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19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485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22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CA" dirty="0"/>
              <a:t>CCMA Countdown to T+2 - April 20,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D64EA-4EA2-45C8-A095-35E45FAC5F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89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CA" dirty="0"/>
              <a:t>CCMA Countdown to T+2 - April 20,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D64EA-4EA2-45C8-A095-35E45FAC5F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5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CA" dirty="0"/>
              <a:t>CCMA Countdown to T+2 - April 20,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D64EA-4EA2-45C8-A095-35E45FAC5F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8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6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4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FF598-44AF-40E9-AA49-BBDBCEF218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5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AAC0-990A-26F0-4247-868B09798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77F6A-7DA6-E8E4-6AEA-87D79079D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CFD8-AFE2-A054-E8FC-715559EA0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9AAE3-2ED9-BA47-44C5-C1E90B93A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39F50-AE12-320C-3E33-C9B611FE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26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D3ED-0493-8746-594F-975FCE77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97B25-5746-66F7-652B-024795359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FF092-3F2A-F6BF-D38A-AD561F8A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4ECDA-3FEC-E0DC-9D6B-D6194325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53163-5D2A-400E-6B10-247011D5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5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D5869-EF6A-2F95-449A-4FD733AC4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77FF9-BB00-2FBA-93FD-88B52E1D1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E5C52-3942-D136-D857-7F0BC91D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6294D-34AD-609C-0D7D-372E1D88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A695-B999-ED90-9315-4D81C7174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4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B27A-9FA0-93B4-2F12-2AF643A3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8CD3C-B48B-7247-3113-A38E94003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5F5A-A789-416B-01DD-5AA1D225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28D94-5478-42BC-5546-CE04CE6D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F7066-2465-E6DE-C22D-597565AD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0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D9BE-C3DA-8D59-9973-91BE366DF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8C1BB-D6C8-9EE2-5342-40C625ADE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AD250-3FDD-8C71-A74D-FD67633C5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346B7-F552-B1AA-6420-0A0B297D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567A-97E6-6959-07B0-34768B55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5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45DF-B966-2DB3-6D14-4836FF74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92ED1-E0F9-17D7-28A4-1F960AEF8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36A05-9127-054F-B8B0-E25BC6C2D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C2279-FDE4-9DAD-5ACC-3579F149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E463C-6776-0BCC-0A42-8B7F7D66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172E5-2DE4-2DE2-5B29-6706C255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4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0EB4-9549-1580-B8E0-230580FA7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13CB8-85F5-E31C-D3C1-A5B2114A4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91224-37C8-D620-C787-0C87C62C1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12536-DB0D-8E57-FBC2-A446721ED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55BB8-D195-6143-0122-220BB0E86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3A687-1999-EB67-2AF5-847D8252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12D03-5E54-DD01-59D1-701D227B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9B098-2C26-DA8B-FEAB-A27211F0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E623-CB87-BE6C-1718-5C5C91C9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06CA00-A53B-4F8C-2B16-E52E1866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8C1B4-9DC9-490F-62A8-38AD995B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FA5D8-5A89-845F-739D-172F23B2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7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4918A-C7F7-B2B5-8774-DDBA8B82C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F87AD-784C-547C-E531-48673341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01F5D-1CF4-22CE-F95D-A07A667D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9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03F4-F529-3180-CA59-C2347C378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A2B0-58C2-3B72-01C9-B96E35D9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7120C-75FE-B05D-6BC9-DACDD9703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F0179-A51D-758B-6B6C-D09AE6125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72326-3945-0D12-B123-97522A38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BE942-B29D-159E-44B3-9EC76580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7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EE16-46C9-1682-2664-69DFD6E4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0FDDB4-1B35-1A7B-D53D-E82151ADC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B607C-121D-1FE8-E71A-A62DD70F6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97B16-B7F4-28B6-3928-27A3C6F02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53069-DAFA-D942-72BB-6E8DF04C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889C5-7B47-4C0C-AA8E-D98D3758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3A857-0DBE-D44E-01AC-BF378189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72C0E-4E31-1051-40BC-78953D8E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0B3C7-73F2-3B2A-F90B-ED0C14892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DDACE-498B-43EF-BD72-52021C1B6640}" type="datetimeFigureOut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75628-A96C-755B-CCA0-DA8C9FF6C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8E8B1-93F2-8451-D558-9D80E9AE8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12F0-8B89-430B-8E35-0224EF600C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1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ccma-acmc.ca" TargetMode="External"/><Relationship Id="rId4" Type="http://schemas.openxmlformats.org/officeDocument/2006/relationships/hyperlink" Target="http://www.ccma-acmc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canadian-capital-markets-associati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cma-acmc.ca/" TargetMode="External"/><Relationship Id="rId4" Type="http://schemas.openxmlformats.org/officeDocument/2006/relationships/hyperlink" Target="mailto:info@ccma-acmc.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ma-acmc.c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@ccma-acmc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ma-acmc.ca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tcc.com/ust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c.ca/securities-law/instruments-rules-policies/8/81-335/csa-staff-notice-81-335-investment-fund-settlement-cycl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E64B-3D91-960C-AD37-866C30E14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731" y="3668766"/>
            <a:ext cx="10396538" cy="692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Shortening Settlement to T+1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85DAF2B-8A34-0836-86FF-210A1A944BD5}"/>
              </a:ext>
            </a:extLst>
          </p:cNvPr>
          <p:cNvSpPr txBox="1">
            <a:spLocks/>
          </p:cNvSpPr>
          <p:nvPr/>
        </p:nvSpPr>
        <p:spPr>
          <a:xfrm>
            <a:off x="4895850" y="6167250"/>
            <a:ext cx="7004413" cy="567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603EA-9067-38CD-1202-9D0CA9C506AC}"/>
              </a:ext>
            </a:extLst>
          </p:cNvPr>
          <p:cNvSpPr txBox="1"/>
          <p:nvPr/>
        </p:nvSpPr>
        <p:spPr>
          <a:xfrm>
            <a:off x="2085975" y="152969"/>
            <a:ext cx="9201151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b="1" dirty="0"/>
              <a:t>NOTE TO USERS:  This generic presentation has been prepared to help firms provide general T+1 project background to staff who may be brought onto the T+1 project team later, for example, for testing and implementation. Users are encouraged to edit and tailor messaging to their firm’s requirements.</a:t>
            </a:r>
          </a:p>
          <a:p>
            <a:endParaRPr lang="en-CA" sz="800" b="1" dirty="0"/>
          </a:p>
          <a:p>
            <a:r>
              <a:rPr lang="en-CA" b="1" dirty="0"/>
              <a:t>This presentation is wordier than typical because the extra words: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Will help people giving the presentation, who can easily remove unnecessary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May make material easier to understand for those who read, rather than receive, the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800" b="1" dirty="0"/>
          </a:p>
          <a:p>
            <a:r>
              <a:rPr lang="en-CA" b="1" dirty="0"/>
              <a:t>As the priority issues are resolved, and if any new issues arise, additional slides (or an updated presentation) will be made available.</a:t>
            </a:r>
          </a:p>
        </p:txBody>
      </p:sp>
      <p:pic>
        <p:nvPicPr>
          <p:cNvPr id="5" name="Picture 4" descr="A red and white flag with a white cross&#10;&#10;Description automatically generated">
            <a:extLst>
              <a:ext uri="{FF2B5EF4-FFF2-40B4-BE49-F238E27FC236}">
                <a16:creationId xmlns:a16="http://schemas.microsoft.com/office/drawing/2014/main" id="{B9244069-D827-8AC2-365A-208C6AD4A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01" y="4361466"/>
            <a:ext cx="3619526" cy="16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84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8C6222-CE3B-3B1B-D910-E44D388F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735382"/>
            <a:ext cx="11053762" cy="446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3: Regulatory issues – U.S.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59DA1-ACF0-9E59-1BA6-73DB2FD7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8B6AC256-E8B6-A9BC-0695-794F50A3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88" y="1588437"/>
            <a:ext cx="10927556" cy="50052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U.S. regulator (SEC) took &gt; a year to set date, left a year to go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Unlike 2017 move to T+2, SEC didn’t listen re transition date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 said intent to shorten settlement to T+0 is off the table… for now; no clarity on timing re T+0 delayed industry participant decisions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T+1 goal is less risk, but delays/uncertainty may increase fail risk that trade won’t settle if money or security can’t be delivered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Fails currently ~2% in Canada and U.S.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10000"/>
            </a:pPr>
            <a:endParaRPr lang="en-US" dirty="0"/>
          </a:p>
          <a:p>
            <a:pPr marL="0" indent="0">
              <a:buClr>
                <a:srgbClr val="D71635"/>
              </a:buClr>
              <a:buSzPct val="110000"/>
              <a:buNone/>
            </a:pP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771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8C6222-CE3B-3B1B-D910-E44D388F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2" y="713157"/>
            <a:ext cx="11309350" cy="446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3: Regulatory issues – Canada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(cont’d.)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59DA1-ACF0-9E59-1BA6-73DB2FD7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8B6AC256-E8B6-A9BC-0695-794F50A3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1538432"/>
            <a:ext cx="11309350" cy="3781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says 90% of trades should match by 3:59 a.m. ET T+1 to:  </a:t>
            </a:r>
          </a:p>
          <a:p>
            <a:pPr marL="814387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Maximize flexibility for Canadian participants nationwide (firms also can choose to adopt DTCC’s 9 p.m. ET on T matching)</a:t>
            </a:r>
          </a:p>
          <a:p>
            <a:pPr marL="814387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 counterparties operating in non-Canadian time zones</a:t>
            </a:r>
          </a:p>
          <a:p>
            <a:pPr marL="814387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custodians and buyside firms more time to affirm trades</a:t>
            </a:r>
          </a:p>
          <a:p>
            <a:pPr marL="814387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Better enable sell-side firms to manage collateral/settlement/etc.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CSA Staff Notice 24-319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cites intent to recommend 3:59 a.m. T+1</a:t>
            </a:r>
          </a:p>
          <a:p>
            <a:pPr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Instrument (NI) 81-102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Investment Funds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NOT changing; likely won’t know until next year what mutual funds will move to T+1</a:t>
            </a:r>
          </a:p>
        </p:txBody>
      </p:sp>
    </p:spTree>
    <p:extLst>
      <p:ext uri="{BB962C8B-B14F-4D97-AF65-F5344CB8AC3E}">
        <p14:creationId xmlns:p14="http://schemas.microsoft.com/office/powerpoint/2010/main" val="2447297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8C6222-CE3B-3B1B-D910-E44D388F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15" y="695325"/>
            <a:ext cx="11129930" cy="446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4: We’re far from matching goal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59DA1-ACF0-9E59-1BA6-73DB2FD7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89D7C326-1B3E-ED84-E49A-72D09292DE1C}"/>
              </a:ext>
            </a:extLst>
          </p:cNvPr>
          <p:cNvSpPr txBox="1">
            <a:spLocks/>
          </p:cNvSpPr>
          <p:nvPr/>
        </p:nvSpPr>
        <p:spPr>
          <a:xfrm>
            <a:off x="823843" y="1404541"/>
            <a:ext cx="11449121" cy="16744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57188"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progress 2021 to 2023, but a long way to go</a:t>
            </a:r>
          </a:p>
          <a:p>
            <a:pPr marL="357188" lvl="1" indent="0">
              <a:buSzPct val="110000"/>
              <a:buNone/>
            </a:pPr>
            <a:r>
              <a:rPr lang="en-US" sz="2800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2800" b="1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entered/allocated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 T must </a:t>
            </a:r>
            <a:r>
              <a:rPr lang="en-US" sz="2800" b="1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30%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must rise by </a:t>
            </a:r>
            <a:r>
              <a:rPr lang="en-US" sz="2800" b="1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7188" lvl="1" indent="0">
              <a:buSzPct val="110000"/>
              <a:buNone/>
            </a:pPr>
            <a:r>
              <a:rPr lang="en-US" sz="2800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sz="2800" b="1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matched</a:t>
            </a:r>
            <a:r>
              <a:rPr lang="en-US" sz="2800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2800" b="1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or triple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must rise by </a:t>
            </a:r>
            <a:r>
              <a:rPr lang="en-US" sz="2800" b="1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50-60%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5C0B7-9DCD-6E95-9AE1-284DF8EF6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7" y="2975757"/>
            <a:ext cx="11862973" cy="318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3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80CED20-3D80-AFB9-D63A-8374FA79B915}"/>
              </a:ext>
            </a:extLst>
          </p:cNvPr>
          <p:cNvGrpSpPr/>
          <p:nvPr/>
        </p:nvGrpSpPr>
        <p:grpSpPr>
          <a:xfrm>
            <a:off x="7126853" y="213068"/>
            <a:ext cx="5072291" cy="5650230"/>
            <a:chOff x="0" y="0"/>
            <a:chExt cx="5072291" cy="5650230"/>
          </a:xfrm>
        </p:grpSpPr>
        <p:pic>
          <p:nvPicPr>
            <p:cNvPr id="8" name="Picture 7" descr="Hands pointing at different colored shapes&#10;&#10;Description automatically generated">
              <a:extLst>
                <a:ext uri="{FF2B5EF4-FFF2-40B4-BE49-F238E27FC236}">
                  <a16:creationId xmlns:a16="http://schemas.microsoft.com/office/drawing/2014/main" id="{4E3A0B3C-72B2-B2B6-BCDA-06B6562F2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359"/>
            <a:stretch/>
          </p:blipFill>
          <p:spPr>
            <a:xfrm>
              <a:off x="552451" y="0"/>
              <a:ext cx="4519840" cy="5650230"/>
            </a:xfrm>
            <a:prstGeom prst="rect">
              <a:avLst/>
            </a:prstGeom>
          </p:spPr>
        </p:pic>
        <p:sp>
          <p:nvSpPr>
            <p:cNvPr id="11" name="Text Box 1">
              <a:extLst>
                <a:ext uri="{FF2B5EF4-FFF2-40B4-BE49-F238E27FC236}">
                  <a16:creationId xmlns:a16="http://schemas.microsoft.com/office/drawing/2014/main" id="{476E5244-734C-1022-440A-0285F34F0F43}"/>
                </a:ext>
              </a:extLst>
            </p:cNvPr>
            <p:cNvSpPr txBox="1"/>
            <p:nvPr/>
          </p:nvSpPr>
          <p:spPr>
            <a:xfrm rot="2595852">
              <a:off x="1052513" y="3328988"/>
              <a:ext cx="868680" cy="189865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CA" sz="11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pic>
          <p:nvPicPr>
            <p:cNvPr id="12" name="Picture 11" descr="Hands pointing at different colored shapes&#10;&#10;Description automatically generated">
              <a:extLst>
                <a:ext uri="{FF2B5EF4-FFF2-40B4-BE49-F238E27FC236}">
                  <a16:creationId xmlns:a16="http://schemas.microsoft.com/office/drawing/2014/main" id="{A34500AE-36D2-A17D-41C6-760CA7B64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15" r="71524"/>
            <a:stretch/>
          </p:blipFill>
          <p:spPr bwMode="auto">
            <a:xfrm>
              <a:off x="0" y="2962275"/>
              <a:ext cx="1557020" cy="2168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19B864-93D4-CCBA-C888-462221B9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</p:spPr>
        <p:txBody>
          <a:bodyPr/>
          <a:lstStyle/>
          <a:p>
            <a:r>
              <a:rPr lang="en-US" dirty="0">
                <a:hlinkClick r:id="rId4"/>
              </a:rPr>
              <a:t>www.ccma-acmc.ca</a:t>
            </a:r>
            <a:r>
              <a:rPr lang="en-US" dirty="0"/>
              <a:t> | </a:t>
            </a:r>
            <a:r>
              <a:rPr lang="en-US" dirty="0">
                <a:hlinkClick r:id="rId5"/>
              </a:rPr>
              <a:t>info@ccma-acmc.ca</a:t>
            </a:r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59DA1-ACF0-9E59-1BA6-73DB2FD7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AC9AE93-935F-DF0C-EF70-2FD474D6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70" y="1395337"/>
            <a:ext cx="11003758" cy="4159250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Exchange trades not likely a problem, institutional trades are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Three parties to an institutional trade: </a:t>
            </a:r>
          </a:p>
          <a:p>
            <a:pPr marL="1341437" lvl="2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roker/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ealer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trade entry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late?</a:t>
            </a:r>
          </a:p>
          <a:p>
            <a:pPr marL="1341437" lvl="2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nvestment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anager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allocation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late? </a:t>
            </a:r>
          </a:p>
          <a:p>
            <a:pPr marL="1341437" lvl="2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stodian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confirmation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late?</a:t>
            </a:r>
          </a:p>
          <a:p>
            <a:pPr marL="1341437" lvl="2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funds/securities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available for</a:t>
            </a:r>
          </a:p>
          <a:p>
            <a:pPr marL="1343025" lvl="2" indent="-460375">
              <a:lnSpc>
                <a:spcPct val="100000"/>
              </a:lnSpc>
              <a:buClr>
                <a:schemeClr val="tx1"/>
              </a:buClr>
              <a:buSzPct val="110000"/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 release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 time (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BD/IM/CU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1437" lvl="2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securities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recalls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FX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blame?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Competitors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collaborate</a:t>
            </a:r>
          </a:p>
          <a:p>
            <a:pPr marL="457200" lvl="1" indent="0">
              <a:lnSpc>
                <a:spcPct val="100000"/>
              </a:lnSpc>
              <a:buClr>
                <a:schemeClr val="tx1"/>
              </a:buClr>
              <a:buSzPct val="11000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… or settlement chain breaks</a:t>
            </a:r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ED32924-B1B9-D9CB-020A-DDA3D32A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697803"/>
            <a:ext cx="7505700" cy="446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5: Blame game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DE8E2155-8BEE-95A6-BFB8-00C9EC1B3079}"/>
              </a:ext>
            </a:extLst>
          </p:cNvPr>
          <p:cNvSpPr txBox="1">
            <a:spLocks/>
          </p:cNvSpPr>
          <p:nvPr/>
        </p:nvSpPr>
        <p:spPr>
          <a:xfrm>
            <a:off x="7905363" y="5239639"/>
            <a:ext cx="3674269" cy="1460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87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0000"/>
              <a:buAutoNum type="arabicPeriod"/>
            </a:pPr>
            <a:r>
              <a:rPr lang="en-US" sz="1600" b="1" dirty="0">
                <a:cs typeface="Arial" panose="020B0604020202020204" pitchFamily="34" charset="0"/>
              </a:rPr>
              <a:t>IM sends order to BD </a:t>
            </a:r>
          </a:p>
          <a:p>
            <a:pPr indent="-2587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0000"/>
              <a:buAutoNum type="arabicPeriod"/>
            </a:pPr>
            <a:r>
              <a:rPr lang="en-US" sz="1600" b="1" dirty="0">
                <a:cs typeface="Arial" panose="020B0604020202020204" pitchFamily="34" charset="0"/>
              </a:rPr>
              <a:t>BD advises IM of fill </a:t>
            </a:r>
          </a:p>
          <a:p>
            <a:pPr indent="-2587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0000"/>
              <a:buAutoNum type="arabicPeriod"/>
            </a:pPr>
            <a:r>
              <a:rPr lang="en-US" sz="1600" b="1" dirty="0">
                <a:cs typeface="Arial" panose="020B0604020202020204" pitchFamily="34" charset="0"/>
              </a:rPr>
              <a:t>IM provides allocations to BD and CU</a:t>
            </a:r>
          </a:p>
          <a:p>
            <a:pPr indent="-258763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0000"/>
              <a:buAutoNum type="arabicPeriod"/>
            </a:pPr>
            <a:r>
              <a:rPr lang="en-US" sz="1600" b="1" dirty="0">
                <a:cs typeface="Arial" panose="020B0604020202020204" pitchFamily="34" charset="0"/>
              </a:rPr>
              <a:t>BD and CU records of IM trade/ allocations match or not at CDS</a:t>
            </a:r>
          </a:p>
        </p:txBody>
      </p:sp>
    </p:spTree>
    <p:extLst>
      <p:ext uri="{BB962C8B-B14F-4D97-AF65-F5344CB8AC3E}">
        <p14:creationId xmlns:p14="http://schemas.microsoft.com/office/powerpoint/2010/main" val="151103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59DA1-ACF0-9E59-1BA6-73DB2FD7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ED32924-B1B9-D9CB-020A-DDA3D32A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96119"/>
            <a:ext cx="10515600" cy="446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6:  Not much time to automate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A3BBBFCD-2D09-ABD4-4620-0909293F14D1}"/>
              </a:ext>
            </a:extLst>
          </p:cNvPr>
          <p:cNvSpPr txBox="1">
            <a:spLocks/>
          </p:cNvSpPr>
          <p:nvPr/>
        </p:nvSpPr>
        <p:spPr>
          <a:xfrm>
            <a:off x="342898" y="1395337"/>
            <a:ext cx="10515600" cy="103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is our firm on this timeline?</a:t>
            </a:r>
          </a:p>
          <a:p>
            <a:pPr marL="914400" lvl="1" indent="-457200">
              <a:lnSpc>
                <a:spcPct val="100000"/>
              </a:lnSpc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our dependencies on third parties?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EEF48-871F-D878-ECB8-72C6EC4F0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0" y="2462035"/>
            <a:ext cx="11658600" cy="372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59DA1-ACF0-9E59-1BA6-73DB2FD7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050" y="6267450"/>
            <a:ext cx="2743200" cy="365125"/>
          </a:xfrm>
        </p:spPr>
        <p:txBody>
          <a:bodyPr/>
          <a:lstStyle/>
          <a:p>
            <a:fld id="{60DB12F0-8B89-430B-8E35-0224EF600C1D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0">
            <a:extLst>
              <a:ext uri="{FF2B5EF4-FFF2-40B4-BE49-F238E27FC236}">
                <a16:creationId xmlns:a16="http://schemas.microsoft.com/office/drawing/2014/main" id="{FED32924-B1B9-D9CB-020A-DDA3D32A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96119"/>
            <a:ext cx="10515600" cy="446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eyes on transition (dates)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AC9AE93-935F-DF0C-EF70-2FD474D68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66901"/>
            <a:ext cx="10515600" cy="4159250"/>
          </a:xfrm>
        </p:spPr>
        <p:txBody>
          <a:bodyPr>
            <a:normAutofit/>
          </a:bodyPr>
          <a:lstStyle/>
          <a:p>
            <a:pPr marL="1371600" lvl="2" indent="-457200">
              <a:buClr>
                <a:srgbClr val="D71635"/>
              </a:buClr>
            </a:pPr>
            <a:endParaRPr lang="en-US" dirty="0"/>
          </a:p>
          <a:p>
            <a:pPr marL="914400" lvl="1" indent="-457200">
              <a:buClr>
                <a:srgbClr val="D71635"/>
              </a:buClr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E1F5FE-4022-409D-2A47-573387A777A1}"/>
              </a:ext>
            </a:extLst>
          </p:cNvPr>
          <p:cNvGrpSpPr/>
          <p:nvPr/>
        </p:nvGrpSpPr>
        <p:grpSpPr>
          <a:xfrm>
            <a:off x="67712" y="1324587"/>
            <a:ext cx="12056575" cy="5113238"/>
            <a:chOff x="67712" y="1324587"/>
            <a:chExt cx="12056575" cy="5113238"/>
          </a:xfrm>
        </p:grpSpPr>
        <p:pic>
          <p:nvPicPr>
            <p:cNvPr id="3" name="Content Placeholder 1">
              <a:extLst>
                <a:ext uri="{FF2B5EF4-FFF2-40B4-BE49-F238E27FC236}">
                  <a16:creationId xmlns:a16="http://schemas.microsoft.com/office/drawing/2014/main" id="{E1F03CC7-9442-0C17-9A6C-0453478C0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" t="11133" r="939" b="4086"/>
            <a:stretch/>
          </p:blipFill>
          <p:spPr>
            <a:xfrm>
              <a:off x="67712" y="1749144"/>
              <a:ext cx="12056575" cy="4688681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3F6425-763C-91D9-CDE2-74CE0B3CBF1F}"/>
                </a:ext>
              </a:extLst>
            </p:cNvPr>
            <p:cNvGrpSpPr/>
            <p:nvPr/>
          </p:nvGrpSpPr>
          <p:grpSpPr>
            <a:xfrm>
              <a:off x="3581399" y="1324587"/>
              <a:ext cx="2050257" cy="966872"/>
              <a:chOff x="3759993" y="1319788"/>
              <a:chExt cx="2050257" cy="966872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FF517D-43B3-0216-6D58-C3B98FE5ADFB}"/>
                  </a:ext>
                </a:extLst>
              </p:cNvPr>
              <p:cNvSpPr txBox="1"/>
              <p:nvPr/>
            </p:nvSpPr>
            <p:spPr>
              <a:xfrm rot="21164529">
                <a:off x="3759993" y="1319788"/>
                <a:ext cx="2050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>
                    <a:solidFill>
                      <a:schemeClr val="accent3">
                        <a:lumMod val="50000"/>
                      </a:schemeClr>
                    </a:solidFill>
                  </a:rPr>
                  <a:t>and Mexico!</a:t>
                </a:r>
              </a:p>
            </p:txBody>
          </p:sp>
          <p:sp>
            <p:nvSpPr>
              <p:cNvPr id="6" name="Lightning Bolt 5">
                <a:extLst>
                  <a:ext uri="{FF2B5EF4-FFF2-40B4-BE49-F238E27FC236}">
                    <a16:creationId xmlns:a16="http://schemas.microsoft.com/office/drawing/2014/main" id="{E0F06177-9A39-3838-45A5-FE0929DD66D3}"/>
                  </a:ext>
                </a:extLst>
              </p:cNvPr>
              <p:cNvSpPr/>
              <p:nvPr/>
            </p:nvSpPr>
            <p:spPr>
              <a:xfrm rot="15657654">
                <a:off x="4166966" y="1874857"/>
                <a:ext cx="516607" cy="306999"/>
              </a:xfrm>
              <a:prstGeom prst="lightningBol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68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FED32924-B1B9-D9CB-020A-DDA3D32A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these challenges solvable?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Yes, with ….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AUTOMATION</a:t>
            </a: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A3BBBFCD-2D09-ABD4-4620-0909293F14D1}"/>
              </a:ext>
            </a:extLst>
          </p:cNvPr>
          <p:cNvSpPr txBox="1">
            <a:spLocks/>
          </p:cNvSpPr>
          <p:nvPr/>
        </p:nvSpPr>
        <p:spPr>
          <a:xfrm>
            <a:off x="334189" y="1271451"/>
            <a:ext cx="10656028" cy="110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Clr>
                <a:schemeClr val="tx1"/>
              </a:buClr>
              <a:buSzPct val="110000"/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8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49FE-2E72-A117-2EE9-EC241233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0"/>
            <a:ext cx="10515600" cy="2852737"/>
          </a:xfrm>
        </p:spPr>
        <p:txBody>
          <a:bodyPr/>
          <a:lstStyle/>
          <a:p>
            <a:pPr algn="ctr"/>
            <a:r>
              <a:rPr lang="en-CA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addressed so far</a:t>
            </a:r>
            <a:endParaRPr lang="en-C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DB9E9-69E7-EAD4-1209-06BC8FA3A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6627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C2BD1CD-C400-A94B-0E54-E28C8B1799A0}"/>
              </a:ext>
            </a:extLst>
          </p:cNvPr>
          <p:cNvSpPr txBox="1">
            <a:spLocks/>
          </p:cNvSpPr>
          <p:nvPr/>
        </p:nvSpPr>
        <p:spPr>
          <a:xfrm>
            <a:off x="950914" y="642938"/>
            <a:ext cx="10936286" cy="725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Issue logs used to identify/solve issues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0A673C-8EAE-CF6D-4A4C-E4522062E5CF}"/>
              </a:ext>
            </a:extLst>
          </p:cNvPr>
          <p:cNvSpPr txBox="1">
            <a:spLocks/>
          </p:cNvSpPr>
          <p:nvPr/>
        </p:nvSpPr>
        <p:spPr bwMode="auto">
          <a:xfrm>
            <a:off x="950914" y="1361613"/>
            <a:ext cx="10936286" cy="529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97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7450" indent="-209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2088" indent="-209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192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3764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8336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2908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60363" indent="-360363"/>
            <a:r>
              <a:rPr lang="en-CA" altLang="en-US" dirty="0"/>
              <a:t>Industry-wide issue logs on Canadian Capital Markets Association (CCMA) website</a:t>
            </a:r>
          </a:p>
          <a:p>
            <a:pPr marL="360363" indent="-360363"/>
            <a:r>
              <a:rPr lang="en-CA" dirty="0"/>
              <a:t>CCMA: An umbrella group of financial associations, industry participants, infrastructure (marketplaces, CDS, CDCC, Fundserv), service providers, vendors, with regulators</a:t>
            </a:r>
          </a:p>
          <a:p>
            <a:pPr marL="360363" indent="-360363"/>
            <a:r>
              <a:rPr lang="en-CA" dirty="0"/>
              <a:t>CCMA role:  </a:t>
            </a:r>
            <a:r>
              <a:rPr lang="en-US" dirty="0"/>
              <a:t>Launched in 1999; communicates, educates, helps co-ordinate cross-capital-markets projects</a:t>
            </a:r>
          </a:p>
          <a:p>
            <a:pPr marL="360363" indent="-360363"/>
            <a:r>
              <a:rPr lang="en-US" dirty="0"/>
              <a:t>CCMA T+1 Steering Committee; operations, </a:t>
            </a:r>
            <a:r>
              <a:rPr lang="en-US" sz="2800" dirty="0"/>
              <a:t>mutual funds, legal/ regulatory issues, communications/education </a:t>
            </a:r>
            <a:r>
              <a:rPr lang="en-US" dirty="0"/>
              <a:t>subcommittees </a:t>
            </a:r>
          </a:p>
          <a:p>
            <a:pPr marL="360363" indent="-360363"/>
            <a:r>
              <a:rPr lang="en-US" dirty="0"/>
              <a:t>Follow CCMA on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dirty="0"/>
              <a:t>; sign up for monthly newsletter/update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info@ccma-acmc.ca</a:t>
            </a:r>
            <a:r>
              <a:rPr lang="en-US" dirty="0"/>
              <a:t>; visit FAQs on </a:t>
            </a:r>
            <a:r>
              <a:rPr lang="en-CA" alt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www.ccma-acmc.ca</a:t>
            </a:r>
            <a:r>
              <a:rPr lang="en-CA" altLang="en-US" dirty="0"/>
              <a:t>) </a:t>
            </a:r>
            <a:endParaRPr lang="en-US" dirty="0"/>
          </a:p>
          <a:p>
            <a:pPr marL="360363" indent="-360363"/>
            <a:endParaRPr lang="en-CA" dirty="0"/>
          </a:p>
          <a:p>
            <a:pPr marL="360363" indent="-360363"/>
            <a:endParaRPr lang="en-CA" dirty="0"/>
          </a:p>
          <a:p>
            <a:pPr marL="0" indent="0">
              <a:buNone/>
            </a:pPr>
            <a:endParaRPr lang="en-C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290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8C6222-CE3B-3B1B-D910-E44D388F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681"/>
            <a:ext cx="10515600" cy="446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activity changes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FB1989-7D1C-C90D-30FB-D02869C2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39" y="1651497"/>
            <a:ext cx="11547072" cy="4159250"/>
          </a:xfrm>
        </p:spPr>
        <p:txBody>
          <a:bodyPr>
            <a:noAutofit/>
          </a:bodyPr>
          <a:lstStyle/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CDS Job Scheduler/Timeline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tabLst>
                <a:tab pos="502285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Hourly 10 a.m.-4 p.m. T:	Marketplaces submit trades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buNone/>
              <a:tabLst>
                <a:tab pos="502285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(currently end-of-day)</a:t>
            </a: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tabLst>
                <a:tab pos="502285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Hourly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11 a.m.-5 p.m. T:  	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CDS 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xchange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-t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rade messages</a:t>
            </a: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x-none" sz="2800" dirty="0">
                <a:latin typeface="Arial" panose="020B0604020202020204" pitchFamily="34" charset="0"/>
                <a:cs typeface="Arial" panose="020B0604020202020204" pitchFamily="34" charset="0"/>
              </a:rPr>
              <a:t>files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buNone/>
              <a:tabLst>
                <a:tab pos="5022850" algn="l"/>
              </a:tabLst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     (currently end-of-day)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tabLst>
                <a:tab pos="5022850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7:30 p.m. on T:		BDs enter allocated ITP trades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10000"/>
              <a:tabLst>
                <a:tab pos="5024438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By 3:59 a.m. T+1:		IMs/BDs/CUs confirm ITP trades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419B864-93D4-CCBA-C888-462221B9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9225"/>
            <a:ext cx="4114800" cy="365125"/>
          </a:xfrm>
        </p:spPr>
        <p:txBody>
          <a:bodyPr/>
          <a:lstStyle/>
          <a:p>
            <a:r>
              <a:rPr lang="en-US" dirty="0">
                <a:hlinkClick r:id="rId3"/>
              </a:rPr>
              <a:t>www.ccma-acmc.ca</a:t>
            </a:r>
            <a:r>
              <a:rPr lang="en-US" dirty="0"/>
              <a:t> | </a:t>
            </a:r>
            <a:r>
              <a:rPr lang="en-US" dirty="0">
                <a:hlinkClick r:id="rId4"/>
              </a:rPr>
              <a:t>info@ccma-acmc.ca</a:t>
            </a:r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59DA1-ACF0-9E59-1BA6-73DB2FD7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9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922" y="1952936"/>
            <a:ext cx="11215687" cy="4643438"/>
          </a:xfrm>
        </p:spPr>
        <p:txBody>
          <a:bodyPr>
            <a:noAutofit/>
          </a:bodyPr>
          <a:lstStyle/>
          <a:p>
            <a:pPr marL="0" indent="-360000">
              <a:lnSpc>
                <a:spcPct val="100000"/>
              </a:lnSpc>
              <a:spcBef>
                <a:spcPts val="5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T+1 and why does it matter?</a:t>
            </a:r>
          </a:p>
          <a:p>
            <a:pPr marL="0" indent="-3600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Six challenges to reaching T+1</a:t>
            </a:r>
          </a:p>
          <a:p>
            <a:pPr marL="0" indent="-3600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Issues addressed so far</a:t>
            </a:r>
          </a:p>
          <a:p>
            <a:pPr marL="0" indent="-3600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Major issues still to address </a:t>
            </a:r>
          </a:p>
          <a:p>
            <a:pPr marL="0" indent="-3600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about transition?</a:t>
            </a:r>
          </a:p>
          <a:p>
            <a:pPr marL="0" indent="-3600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we’re doing right now</a:t>
            </a:r>
          </a:p>
          <a:p>
            <a:pPr marL="0" indent="-3600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CA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[insert additional sections as desired]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7231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C2BD1CD-C400-A94B-0E54-E28C8B1799A0}"/>
              </a:ext>
            </a:extLst>
          </p:cNvPr>
          <p:cNvSpPr txBox="1">
            <a:spLocks/>
          </p:cNvSpPr>
          <p:nvPr/>
        </p:nvSpPr>
        <p:spPr>
          <a:xfrm>
            <a:off x="950914" y="2787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securities will move to T+1?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0A673C-8EAE-CF6D-4A4C-E4522062E5CF}"/>
              </a:ext>
            </a:extLst>
          </p:cNvPr>
          <p:cNvSpPr txBox="1">
            <a:spLocks/>
          </p:cNvSpPr>
          <p:nvPr/>
        </p:nvSpPr>
        <p:spPr bwMode="auto">
          <a:xfrm>
            <a:off x="950914" y="1368757"/>
            <a:ext cx="10936286" cy="529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97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7450" indent="-209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2088" indent="-209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192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3764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8336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2908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60363" indent="-360363">
              <a:lnSpc>
                <a:spcPct val="100000"/>
              </a:lnSpc>
            </a:pPr>
            <a:r>
              <a:rPr lang="en-CA" b="1" dirty="0"/>
              <a:t>Canadian Asset List </a:t>
            </a:r>
            <a:r>
              <a:rPr lang="en-CA" dirty="0"/>
              <a:t>on </a:t>
            </a:r>
            <a:r>
              <a:rPr lang="en-CA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ccma-acmc.ca</a:t>
            </a:r>
            <a:r>
              <a:rPr lang="en-CA" dirty="0">
                <a:solidFill>
                  <a:srgbClr val="0070C0"/>
                </a:solidFill>
              </a:rPr>
              <a:t>;</a:t>
            </a:r>
            <a:r>
              <a:rPr lang="en-CA" dirty="0"/>
              <a:t> for U.S., </a:t>
            </a:r>
            <a:r>
              <a:rPr lang="en-CA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dtcc.com/ust1</a:t>
            </a:r>
            <a:endParaRPr lang="en-CA" dirty="0">
              <a:solidFill>
                <a:srgbClr val="0070C0"/>
              </a:solidFill>
            </a:endParaRPr>
          </a:p>
          <a:p>
            <a:pPr marL="360363" indent="-360363">
              <a:lnSpc>
                <a:spcPct val="100000"/>
              </a:lnSpc>
            </a:pPr>
            <a:r>
              <a:rPr lang="en-US" altLang="en-US" b="1" dirty="0"/>
              <a:t>All non-fund securities currently settling on T+2 standard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Equities and other platform-traded securities (e.g., ETFs)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Government and corporate bonds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Derivatives</a:t>
            </a:r>
          </a:p>
          <a:p>
            <a:pPr marL="360363" indent="-360363">
              <a:lnSpc>
                <a:spcPct val="100000"/>
              </a:lnSpc>
            </a:pPr>
            <a:r>
              <a:rPr lang="en-US" altLang="en-US" b="1" dirty="0"/>
              <a:t>Not affected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T-bills – already settle same-day (T)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Money market mutual funds, options – already settle T+1/T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altLang="en-US" dirty="0"/>
              <a:t>New issues, </a:t>
            </a:r>
            <a:r>
              <a:rPr lang="en-CA" altLang="en-US" dirty="0"/>
              <a:t>‘special terms’, not ‘regular way’</a:t>
            </a:r>
          </a:p>
          <a:p>
            <a:pPr>
              <a:lnSpc>
                <a:spcPct val="100000"/>
              </a:lnSpc>
            </a:pPr>
            <a:r>
              <a:rPr lang="en-US" altLang="en-US" b="1" dirty="0"/>
              <a:t>Mutual funds? </a:t>
            </a:r>
            <a:r>
              <a:rPr lang="en-US" altLang="en-US" dirty="0"/>
              <a:t>– </a:t>
            </a:r>
            <a:r>
              <a:rPr lang="en-US" altLang="en-US" b="1" dirty="0"/>
              <a:t>Unknown… more later  </a:t>
            </a:r>
          </a:p>
          <a:p>
            <a:pPr marL="0" indent="0">
              <a:buNone/>
            </a:pPr>
            <a:endParaRPr lang="en-CA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394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C2BD1CD-C400-A94B-0E54-E28C8B1799A0}"/>
              </a:ext>
            </a:extLst>
          </p:cNvPr>
          <p:cNvSpPr txBox="1">
            <a:spLocks/>
          </p:cNvSpPr>
          <p:nvPr/>
        </p:nvSpPr>
        <p:spPr>
          <a:xfrm>
            <a:off x="950914" y="2787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Funds may/may not go to T+1?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0A673C-8EAE-CF6D-4A4C-E4522062E5CF}"/>
              </a:ext>
            </a:extLst>
          </p:cNvPr>
          <p:cNvSpPr txBox="1">
            <a:spLocks/>
          </p:cNvSpPr>
          <p:nvPr/>
        </p:nvSpPr>
        <p:spPr bwMode="auto">
          <a:xfrm>
            <a:off x="950914" y="1368757"/>
            <a:ext cx="10743405" cy="529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97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7450" indent="-209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2088" indent="-209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192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3764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8336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2908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25437" indent="-346075">
              <a:lnSpc>
                <a:spcPct val="100000"/>
              </a:lnSpc>
            </a:pPr>
            <a:r>
              <a:rPr lang="en-CA" altLang="en-US" b="1" dirty="0">
                <a:latin typeface="Arial"/>
                <a:cs typeface="Arial"/>
              </a:rPr>
              <a:t>Unknown</a:t>
            </a:r>
            <a:r>
              <a:rPr lang="en-CA" altLang="en-US" dirty="0">
                <a:latin typeface="Arial"/>
                <a:cs typeface="Arial"/>
              </a:rPr>
              <a:t> – </a:t>
            </a:r>
            <a:r>
              <a:rPr lang="en-US" altLang="en-US" dirty="0">
                <a:latin typeface="Arial"/>
                <a:cs typeface="Arial"/>
              </a:rPr>
              <a:t>mutual funds, segregated funds, other funds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u="sng" dirty="0">
                <a:solidFill>
                  <a:srgbClr val="0070C0"/>
                </a:solidFill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CSA Staff Notice 81-335 </a:t>
            </a:r>
            <a:r>
              <a:rPr lang="en-US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Investment Fund Settlement Cycles</a:t>
            </a:r>
            <a:r>
              <a:rPr lang="en-US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Arial"/>
                <a:cs typeface="Arial"/>
              </a:rPr>
              <a:t>said T+1 not mandated for mutual funds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Recognized T+1 mismatch challenges for some funds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Wanted to provide flexibility for manufacturers to decide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CSA staff believe many Canadian mutual funds will be able to settle distributions and redemptions on T+1</a:t>
            </a:r>
          </a:p>
          <a:p>
            <a:pPr marL="692150" lvl="1" indent="-34607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Staff said “…where practicable, mutual funds should settle [mutual funds] on T+1 voluntarily.” </a:t>
            </a:r>
            <a:endParaRPr lang="en-US" altLang="en-US" dirty="0">
              <a:latin typeface="Arial"/>
              <a:cs typeface="Arial"/>
            </a:endParaRPr>
          </a:p>
          <a:p>
            <a:pPr marL="325437" indent="-346075">
              <a:lnSpc>
                <a:spcPct val="100000"/>
              </a:lnSpc>
            </a:pPr>
            <a:r>
              <a:rPr lang="en-US" altLang="en-US" b="1" dirty="0">
                <a:latin typeface="Arial"/>
                <a:cs typeface="Arial"/>
              </a:rPr>
              <a:t>Fund managers to decide which funds move to T+1</a:t>
            </a:r>
          </a:p>
          <a:p>
            <a:pPr marL="684212" lvl="1" indent="-346075">
              <a:spcBef>
                <a:spcPts val="0"/>
              </a:spcBef>
            </a:pPr>
            <a:r>
              <a:rPr lang="en-US" dirty="0">
                <a:effectLst/>
                <a:ea typeface="Calibri" panose="020F0502020204030204" pitchFamily="34" charset="0"/>
                <a:cs typeface="Arial"/>
              </a:rPr>
              <a:t>44% of mutual funds have at least 10% holdings in securities that will continue to settle on T+2; the </a:t>
            </a:r>
            <a:r>
              <a:rPr lang="en-US" dirty="0">
                <a:ea typeface="Calibri" panose="020F0502020204030204" pitchFamily="34" charset="0"/>
                <a:cs typeface="Arial"/>
              </a:rPr>
              <a:t>uncertainty is unsettling </a:t>
            </a:r>
            <a:endParaRPr lang="en-US" dirty="0">
              <a:effectLst/>
              <a:ea typeface="Calibri" panose="020F0502020204030204" pitchFamily="34" charset="0"/>
              <a:cs typeface="Arial"/>
            </a:endParaRPr>
          </a:p>
          <a:p>
            <a:pPr marL="325437" indent="-346075">
              <a:lnSpc>
                <a:spcPct val="100000"/>
              </a:lnSpc>
            </a:pPr>
            <a:endParaRPr lang="en-US" altLang="en-US" b="1" dirty="0">
              <a:latin typeface="Arial"/>
              <a:cs typeface="Arial"/>
            </a:endParaRPr>
          </a:p>
          <a:p>
            <a:pPr marL="0" indent="0">
              <a:buNone/>
            </a:pPr>
            <a:endParaRPr lang="en-C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149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DC2BD1CD-C400-A94B-0E54-E28C8B1799A0}"/>
              </a:ext>
            </a:extLst>
          </p:cNvPr>
          <p:cNvSpPr txBox="1">
            <a:spLocks/>
          </p:cNvSpPr>
          <p:nvPr/>
        </p:nvSpPr>
        <p:spPr>
          <a:xfrm>
            <a:off x="950914" y="2787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Funds may/may not go to T+1?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0A673C-8EAE-CF6D-4A4C-E4522062E5CF}"/>
              </a:ext>
            </a:extLst>
          </p:cNvPr>
          <p:cNvSpPr txBox="1">
            <a:spLocks/>
          </p:cNvSpPr>
          <p:nvPr/>
        </p:nvSpPr>
        <p:spPr bwMode="auto">
          <a:xfrm>
            <a:off x="943770" y="1368757"/>
            <a:ext cx="10850561" cy="529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73050" indent="-273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9763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460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87450" indent="-209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2088" indent="-209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192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3764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8336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290888" indent="-20955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325437" indent="-346075">
              <a:lnSpc>
                <a:spcPct val="100000"/>
              </a:lnSpc>
            </a:pPr>
            <a:r>
              <a:rPr lang="en-CA" altLang="en-US" dirty="0">
                <a:latin typeface="Arial"/>
                <a:cs typeface="Arial"/>
              </a:rPr>
              <a:t>Whether fund manufacturers move just some or most funds to T+1, Fundserv will be ready</a:t>
            </a:r>
          </a:p>
          <a:p>
            <a:pPr marL="325437" indent="-346075">
              <a:lnSpc>
                <a:spcPct val="100000"/>
              </a:lnSpc>
            </a:pPr>
            <a:endParaRPr lang="en-CA" dirty="0">
              <a:highlight>
                <a:srgbClr val="FFFF00"/>
              </a:highligh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F0E29D-8A7B-1A45-E7CD-1D5B61EB22C1}"/>
              </a:ext>
            </a:extLst>
          </p:cNvPr>
          <p:cNvGrpSpPr/>
          <p:nvPr/>
        </p:nvGrpSpPr>
        <p:grpSpPr>
          <a:xfrm>
            <a:off x="534000" y="2216806"/>
            <a:ext cx="11124000" cy="4326471"/>
            <a:chOff x="534000" y="2216806"/>
            <a:chExt cx="11124000" cy="43264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1FDEA8-F8AD-110D-0E0F-14BEA7DAF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275"/>
            <a:stretch/>
          </p:blipFill>
          <p:spPr>
            <a:xfrm>
              <a:off x="534000" y="2431087"/>
              <a:ext cx="11124000" cy="41121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0F51A7-1C77-75D8-61BD-828D52846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533" r="39816" b="84614"/>
            <a:stretch/>
          </p:blipFill>
          <p:spPr>
            <a:xfrm>
              <a:off x="1607344" y="2216806"/>
              <a:ext cx="2964656" cy="813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983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2F099-0277-5B6D-6B98-5F8C74A4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69" y="0"/>
            <a:ext cx="11125200" cy="2852737"/>
          </a:xfrm>
        </p:spPr>
        <p:txBody>
          <a:bodyPr/>
          <a:lstStyle/>
          <a:p>
            <a:pPr marL="0" indent="-360000" algn="ctr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</a:pPr>
            <a:r>
              <a:rPr lang="en-CA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major issues still to address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554F3-1141-4F33-8615-5C27D6090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573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166A-04B3-8A07-A2CF-572913CA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CA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(now 7) Priority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8452-7E7A-5A9F-15E1-C6AC481B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882"/>
            <a:ext cx="11013281" cy="4351338"/>
          </a:xfrm>
        </p:spPr>
        <p:txBody>
          <a:bodyPr>
            <a:normAutofit lnSpcReduction="10000"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0000"/>
              <a:buFont typeface="+mj-lt"/>
              <a:buAutoNum type="arabicPeriod"/>
              <a:tabLst>
                <a:tab pos="4543425" algn="l"/>
              </a:tabLst>
            </a:pPr>
            <a:r>
              <a:rPr lang="en-CA" sz="2800" b="1" dirty="0">
                <a:solidFill>
                  <a:srgbClr val="D71635"/>
                </a:solidFill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Resolved</a:t>
            </a:r>
            <a:r>
              <a:rPr lang="en-CA" sz="2800" dirty="0">
                <a:latin typeface="Arial" panose="020B0604020202020204" pitchFamily="34" charset="0"/>
                <a:ea typeface="Cascadia Code SemiBold" panose="020B0609020000020004" pitchFamily="49" charset="0"/>
                <a:cs typeface="Arial" panose="020B0604020202020204" pitchFamily="34" charset="0"/>
              </a:rPr>
              <a:t> </a:t>
            </a:r>
            <a:r>
              <a:rPr lang="en-C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 24-101</a:t>
            </a: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CSA staff to recommend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T+1 rule be amended to require 90% of trades match by 3:59 a.m. ET on T+1</a:t>
            </a:r>
            <a:endParaRPr lang="en-CA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  <a:tabLst>
                <a:tab pos="4543425" algn="l"/>
              </a:tabLs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pre-match, correct, allocate, confirm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These processes must be condensed a lot for T+1 to avoid more fails </a:t>
            </a:r>
            <a:endParaRPr lang="en-CA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  <a:tabLst>
                <a:tab pos="4543425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Securities lending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Securities loaned may need to be recalled to facilitate settlement; adapt process for T+1 or fails and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costs grow</a:t>
            </a:r>
            <a:endParaRPr lang="en-CA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marR="0" indent="-361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+mj-lt"/>
              <a:buAutoNum type="arabicPeriod"/>
              <a:tabLst>
                <a:tab pos="4543425" algn="l"/>
              </a:tabLst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Foreign exchange</a:t>
            </a:r>
            <a:r>
              <a:rPr lang="en-US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Spot FX settles on T+2 convention for major currencies (except CAD/USD on T+1); currency/security settlement mismatch risks increased costs and fails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1950" marR="0" indent="-361950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90000"/>
              <a:buFont typeface="+mj-lt"/>
              <a:buAutoNum type="arabicPeriod"/>
              <a:tabLst>
                <a:tab pos="4543425" algn="l"/>
              </a:tabLs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ETF creation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process: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ETF creation in primary market fails, ETF trades in secondary market will also</a:t>
            </a:r>
          </a:p>
          <a:p>
            <a:pPr marL="361950" marR="0" indent="-361950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90000"/>
              <a:buFont typeface="+mj-lt"/>
              <a:buAutoNum type="arabicPeriod"/>
              <a:tabLst>
                <a:tab pos="4543425" algn="l"/>
              </a:tabLst>
            </a:pP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2066CB-6325-77AD-7F9B-5ECD1B365C4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19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166A-04B3-8A07-A2CF-572913CA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952"/>
            <a:ext cx="10515600" cy="9405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(now 7) Priority issues (cont’d.)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8452-7E7A-5A9F-15E1-C6AC481B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312"/>
            <a:ext cx="11115262" cy="4351338"/>
          </a:xfrm>
        </p:spPr>
        <p:txBody>
          <a:bodyPr/>
          <a:lstStyle/>
          <a:p>
            <a:pPr marL="514350" marR="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+mj-lt"/>
              <a:buAutoNum type="arabicPeriod" startAt="5"/>
              <a:tabLst>
                <a:tab pos="4543425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Industry T+1 test plan: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Bilateral/industrywide unscripted and  scripted testing is complex, but critical</a:t>
            </a:r>
          </a:p>
          <a:p>
            <a:pPr marL="514350" marR="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+mj-lt"/>
              <a:buAutoNum type="arabicPeriod" startAt="5"/>
              <a:tabLst>
                <a:tab pos="4543425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Ex-date processing during T+1 transition: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High-volume and/or complex entitlement transactions may cause transition issues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indent="-514350">
              <a:lnSpc>
                <a:spcPct val="100000"/>
              </a:lnSpc>
              <a:spcBef>
                <a:spcPts val="75"/>
              </a:spcBef>
              <a:spcAft>
                <a:spcPts val="600"/>
              </a:spcAft>
              <a:buSzPct val="90000"/>
              <a:buFont typeface="+mj-lt"/>
              <a:buAutoNum type="arabicPeriod" startAt="5"/>
              <a:tabLst>
                <a:tab pos="4543425" algn="l"/>
              </a:tabLst>
            </a:pP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Conversion weekend backout plan: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T+1 harder, with day to ‘fix’ things lost; Canada has one day less due to U.S. having a long weekend; SEC hasn’t provided for a formal go/no-go decision</a:t>
            </a:r>
          </a:p>
          <a:p>
            <a:pPr marL="0" marR="0" indent="0">
              <a:lnSpc>
                <a:spcPct val="100000"/>
              </a:lnSpc>
              <a:spcBef>
                <a:spcPts val="75"/>
              </a:spcBef>
              <a:spcAft>
                <a:spcPts val="600"/>
              </a:spcAft>
              <a:buSzPct val="90000"/>
              <a:buNone/>
              <a:tabLst>
                <a:tab pos="4543425" algn="l"/>
              </a:tabLst>
            </a:pPr>
            <a:r>
              <a:rPr lang="en-US" b="1" dirty="0">
                <a:solidFill>
                  <a:srgbClr val="D716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 </a:t>
            </a:r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#2 is up to participants and counterparties/ vendors/infrastructure; #3 to #8 require cross-industry efforts </a:t>
            </a:r>
          </a:p>
        </p:txBody>
      </p:sp>
    </p:spTree>
    <p:extLst>
      <p:ext uri="{BB962C8B-B14F-4D97-AF65-F5344CB8AC3E}">
        <p14:creationId xmlns:p14="http://schemas.microsoft.com/office/powerpoint/2010/main" val="3947691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166A-04B3-8A07-A2CF-572913CA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Priority #3 – Securities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8452-7E7A-5A9F-15E1-C6AC481B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882"/>
            <a:ext cx="11013281" cy="4351338"/>
          </a:xfrm>
        </p:spPr>
        <p:txBody>
          <a:bodyPr>
            <a:normAutofit lnSpcReduction="10000"/>
          </a:bodyPr>
          <a:lstStyle/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tabLst>
                <a:tab pos="4543425" algn="l"/>
              </a:tabLst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Securities lending systems are disjointed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tabLst>
                <a:tab pos="4543425" algn="l"/>
              </a:tabLst>
            </a:pPr>
            <a:r>
              <a:rPr lang="en-CA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Loan recalls identified as the major obstacle</a:t>
            </a:r>
          </a:p>
          <a:p>
            <a:pPr>
              <a:spcBef>
                <a:spcPts val="0"/>
              </a:spcBef>
              <a:spcAft>
                <a:spcPts val="1200"/>
              </a:spcAft>
              <a:buSzPct val="90000"/>
              <a:tabLst>
                <a:tab pos="4543425" algn="l"/>
              </a:tabLst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practice is to recall by 3 p.m. ET on T+1;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3 p.m. on T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allow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borrowers last trading hour to process recalls and/or determine if they need to buy back securities</a:t>
            </a: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buSzPct val="90000"/>
              <a:tabLst>
                <a:tab pos="4543425" algn="l"/>
              </a:tabLst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TMX/CDS is developing a Recall Portal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90000"/>
              <a:tabLst>
                <a:tab pos="4543425" algn="l"/>
              </a:tabLst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use by CDS participants and non-CDS members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90000"/>
              <a:tabLst>
                <a:tab pos="4543425" algn="l"/>
              </a:tabLst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Interoperable with vendor systems (Equilend, Pirum, etc.), and internal systems used by parties to a securities loan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ct val="90000"/>
              <a:tabLst>
                <a:tab pos="4543425" algn="l"/>
              </a:tabLst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Expected to be implemented next year before T+1 transition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None/>
              <a:tabLst>
                <a:tab pos="4543425" algn="l"/>
              </a:tabLst>
            </a:pP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8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166A-04B3-8A07-A2CF-572913CA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#3 – Foreign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8452-7E7A-5A9F-15E1-C6AC481B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882"/>
            <a:ext cx="11013281" cy="4351338"/>
          </a:xfrm>
        </p:spPr>
        <p:txBody>
          <a:bodyPr>
            <a:normAutofit lnSpcReduction="10000"/>
          </a:bodyPr>
          <a:lstStyle/>
          <a:p>
            <a:pPr marL="325437" indent="-3460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tabLst>
                <a:tab pos="4543425" algn="l"/>
              </a:tabLst>
            </a:pPr>
            <a:r>
              <a:rPr lang="en-US" dirty="0">
                <a:latin typeface="Arial"/>
                <a:cs typeface="Arial"/>
              </a:rPr>
              <a:t>There are custodians and others that can help address the mismatch between currency settlement on T+2 and trade settlement on T+1</a:t>
            </a:r>
          </a:p>
          <a:p>
            <a:pPr marL="325437" indent="-3460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tabLst>
                <a:tab pos="4543425" algn="l"/>
              </a:tabLst>
            </a:pPr>
            <a:r>
              <a:rPr lang="en-US" dirty="0">
                <a:latin typeface="Arial"/>
                <a:cs typeface="Arial"/>
              </a:rPr>
              <a:t>BUT this is still expected to be a problem</a:t>
            </a:r>
          </a:p>
          <a:p>
            <a:pPr marL="325437" indent="-3460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tabLst>
                <a:tab pos="4543425" algn="l"/>
              </a:tabLst>
            </a:pPr>
            <a:r>
              <a:rPr lang="en-US" dirty="0">
                <a:latin typeface="Arial"/>
                <a:cs typeface="Arial"/>
              </a:rPr>
              <a:t>High demand at end of day of even CAD/USD may lead to liquidity squeezes</a:t>
            </a:r>
          </a:p>
          <a:p>
            <a:pPr marL="325437" indent="-3460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tabLst>
                <a:tab pos="4543425" algn="l"/>
              </a:tabLst>
            </a:pPr>
            <a:r>
              <a:rPr lang="en-US" dirty="0">
                <a:latin typeface="Arial"/>
                <a:cs typeface="Arial"/>
              </a:rPr>
              <a:t>Process changes to book FX on T?</a:t>
            </a:r>
          </a:p>
          <a:p>
            <a:pPr marL="325437" indent="-3460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90000"/>
              <a:tabLst>
                <a:tab pos="4543425" algn="l"/>
              </a:tabLst>
            </a:pPr>
            <a:r>
              <a:rPr lang="en-US" dirty="0">
                <a:latin typeface="Arial"/>
                <a:cs typeface="Arial"/>
              </a:rPr>
              <a:t>Industry solution?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None/>
              <a:tabLst>
                <a:tab pos="4543425" algn="l"/>
              </a:tabLst>
            </a:pP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616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166A-04B3-8A07-A2CF-572913CA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#6 – ETFs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8452-7E7A-5A9F-15E1-C6AC481B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882"/>
            <a:ext cx="11013281" cy="4351338"/>
          </a:xfrm>
        </p:spPr>
        <p:txBody>
          <a:bodyPr>
            <a:normAutofit lnSpcReduction="10000"/>
          </a:bodyPr>
          <a:lstStyle/>
          <a:p>
            <a:pPr marL="325437" indent="-346075">
              <a:lnSpc>
                <a:spcPct val="110000"/>
              </a:lnSpc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Secondary market will be T+1, following marketplace Rules</a:t>
            </a:r>
          </a:p>
          <a:p>
            <a:pPr marL="325437" indent="-346075">
              <a:lnSpc>
                <a:spcPct val="110000"/>
              </a:lnSpc>
            </a:pP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Creation/redemption process under NI 81-102:</a:t>
            </a:r>
          </a:p>
          <a:p>
            <a:pPr marL="684212" lvl="1" indent="-346075">
              <a:lnSpc>
                <a:spcPct val="110000"/>
              </a:lnSpc>
              <a:spcBef>
                <a:spcPts val="0"/>
              </a:spcBef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Focus on ability to provide collateral as part of creation process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2" lvl="1" indent="-346075">
              <a:lnSpc>
                <a:spcPct val="110000"/>
              </a:lnSpc>
              <a:spcBef>
                <a:spcPts val="0"/>
              </a:spcBef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Working with CSA to obtain blanket exemptive relief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437" indent="-346075">
              <a:lnSpc>
                <a:spcPct val="11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Longer term, Canadian ETF Association will:</a:t>
            </a:r>
          </a:p>
          <a:p>
            <a:pPr marL="684212" lvl="1" indent="-346075">
              <a:lnSpc>
                <a:spcPct val="110000"/>
              </a:lnSpc>
              <a:spcBef>
                <a:spcPts val="0"/>
              </a:spcBef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Ask the CSA to update rules to codify exemptive relief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212" lvl="1" indent="-346075">
              <a:lnSpc>
                <a:spcPct val="110000"/>
              </a:lnSpc>
              <a:spcBef>
                <a:spcPts val="0"/>
              </a:spcBef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Investigate possibility of automating creation/redemption processes through CDS (similar to what DTCC does in U.S.)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49" lvl="2" indent="-346075">
              <a:lnSpc>
                <a:spcPct val="110000"/>
              </a:lnSpc>
            </a:pPr>
            <a:endParaRPr lang="en-CA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9107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49FE-2E72-A117-2EE9-EC241233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79306"/>
            <a:ext cx="10515600" cy="2852737"/>
          </a:xfrm>
        </p:spPr>
        <p:txBody>
          <a:bodyPr>
            <a:normAutofit/>
          </a:bodyPr>
          <a:lstStyle/>
          <a:p>
            <a:r>
              <a:rPr lang="en-CA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Transition?</a:t>
            </a:r>
            <a:endParaRPr lang="en-C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3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AFA1-85CF-9C76-F350-024D13E0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7" y="0"/>
            <a:ext cx="11426170" cy="2852737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T+1 and why it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24555-E9E4-273F-FAC0-52AA5A77D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181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166A-04B3-8A07-A2CF-572913CA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8" y="373514"/>
            <a:ext cx="10843591" cy="1325563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or not for May 27, 2024?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78452-7E7A-5A9F-15E1-C6AC481B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882"/>
            <a:ext cx="11013281" cy="4351338"/>
          </a:xfrm>
        </p:spPr>
        <p:txBody>
          <a:bodyPr>
            <a:normAutofit fontScale="92500" lnSpcReduction="20000"/>
          </a:bodyPr>
          <a:lstStyle/>
          <a:p>
            <a:pPr marL="325437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Canada will transition with U.S.; no delays unless SEC says so</a:t>
            </a:r>
          </a:p>
          <a:p>
            <a:pPr marL="325437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Risks of </a:t>
            </a:r>
            <a:r>
              <a:rPr lang="en-CA" alt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being ready</a:t>
            </a:r>
          </a:p>
          <a:p>
            <a:pPr marL="684212" lvl="1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Increased failed trades</a:t>
            </a:r>
          </a:p>
          <a:p>
            <a:pPr marL="684212" lvl="1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Increased costs</a:t>
            </a:r>
          </a:p>
          <a:p>
            <a:pPr marL="684212" lvl="1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Market impacts</a:t>
            </a:r>
          </a:p>
          <a:p>
            <a:pPr marL="684212" lvl="1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Unhappy clients and regulators</a:t>
            </a:r>
          </a:p>
          <a:p>
            <a:pPr marL="325437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How to minimize risk</a:t>
            </a:r>
          </a:p>
          <a:p>
            <a:pPr marL="684212" lvl="1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Automate and test, test, test</a:t>
            </a:r>
          </a:p>
          <a:p>
            <a:pPr marL="684212" lvl="1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Get in extra staff</a:t>
            </a:r>
          </a:p>
          <a:p>
            <a:pPr marL="684212" lvl="1" indent="-346075">
              <a:lnSpc>
                <a:spcPct val="100000"/>
              </a:lnSpc>
            </a:pPr>
            <a:r>
              <a:rPr lang="en-CA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Allow for greater liquid assets/lines of  credit</a:t>
            </a:r>
          </a:p>
        </p:txBody>
      </p:sp>
    </p:spTree>
    <p:extLst>
      <p:ext uri="{BB962C8B-B14F-4D97-AF65-F5344CB8AC3E}">
        <p14:creationId xmlns:p14="http://schemas.microsoft.com/office/powerpoint/2010/main" val="1104129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49FE-2E72-A117-2EE9-EC241233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79306"/>
            <a:ext cx="10515600" cy="2852737"/>
          </a:xfrm>
        </p:spPr>
        <p:txBody>
          <a:bodyPr>
            <a:normAutofit/>
          </a:bodyPr>
          <a:lstStyle/>
          <a:p>
            <a:r>
              <a:rPr lang="en-CA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we’re doing right now</a:t>
            </a:r>
            <a:endParaRPr lang="en-CA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33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FB1989-7D1C-C90D-30FB-D02869C2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7" y="1655765"/>
            <a:ext cx="11250169" cy="41592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</a:pPr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Reach out: </a:t>
            </a:r>
            <a:r>
              <a:rPr lang="en-CA" altLang="en-US" dirty="0">
                <a:latin typeface="Arial" panose="020B0604020202020204" pitchFamily="34" charset="0"/>
                <a:cs typeface="Arial" panose="020B0604020202020204" pitchFamily="34" charset="0"/>
              </a:rPr>
              <a:t>Up- and down-stream to discuss where to cut or compress steps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Technology: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Autoconfirm/match/correct on T – look at process, technology, outsourcing solutions for Canadian and U.S. timelines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110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Portfolio management: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Misaligned cycles = funding issues</a:t>
            </a: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Prefund/arrange credit to cover mismatches (but higher costs)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for extra credit/liquidity to cover mismatches at transition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10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Documentation: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if any have unworkable timelines for T+1;  if needed, update trade-matching statement, other agreements, client contracts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D71635"/>
              </a:buClr>
              <a:buSzPct val="110000"/>
            </a:pPr>
            <a:endParaRPr lang="en-US" dirty="0"/>
          </a:p>
          <a:p>
            <a:pPr marL="457200" indent="-457200">
              <a:lnSpc>
                <a:spcPct val="80000"/>
              </a:lnSpc>
              <a:buClr>
                <a:srgbClr val="D71635"/>
              </a:buClr>
              <a:buSzPct val="110000"/>
            </a:pPr>
            <a:endParaRPr lang="en-US" dirty="0"/>
          </a:p>
          <a:p>
            <a:pPr marL="457200" indent="-457200">
              <a:lnSpc>
                <a:spcPct val="80000"/>
              </a:lnSpc>
              <a:buClr>
                <a:srgbClr val="D71635"/>
              </a:buClr>
              <a:buSzPct val="110000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07249C-68EF-A6F2-FBB9-E790CFAE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2" y="411229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CA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[insert firm name] doing</a:t>
            </a:r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9145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FB1989-7D1C-C90D-30FB-D02869C29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7" y="1655765"/>
            <a:ext cx="11250169" cy="44699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SzPct val="1100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Operationally: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Look at different alternatives to address:</a:t>
            </a: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time to send/receive sub-advisor corrections</a:t>
            </a: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time to recall securities on loan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Less time to instruct/correct FX</a:t>
            </a:r>
          </a:p>
          <a:p>
            <a:pPr>
              <a:spcBef>
                <a:spcPts val="600"/>
              </a:spcBef>
              <a:buClr>
                <a:schemeClr val="tx1"/>
              </a:buClr>
              <a:buSzPct val="110000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Process changes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10000"/>
              <a:tabLst>
                <a:tab pos="457200" algn="l"/>
              </a:tabLst>
            </a:pPr>
            <a:r>
              <a:rPr lang="en-CA" b="1" i="1" dirty="0">
                <a:latin typeface="Arial" panose="020B0604020202020204" pitchFamily="34" charset="0"/>
                <a:cs typeface="Arial" panose="020B0604020202020204" pitchFamily="34" charset="0"/>
              </a:rPr>
              <a:t>Participants: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Consider extending workday so all allocations sent/trades processed before staff leave or shift work elsewhere</a:t>
            </a: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10000"/>
              <a:tabLst>
                <a:tab pos="457200" algn="l"/>
              </a:tabLst>
            </a:pPr>
            <a:r>
              <a:rPr lang="en-CA" b="1" i="1" dirty="0">
                <a:latin typeface="Arial" panose="020B0604020202020204" pitchFamily="34" charset="0"/>
                <a:cs typeface="Arial" panose="020B0604020202020204" pitchFamily="34" charset="0"/>
              </a:rPr>
              <a:t>Dealers/service providers: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Look at running trade reconciliations intraday to identify and fix breaks on T</a:t>
            </a: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10000"/>
              <a:tabLst>
                <a:tab pos="457200" algn="l"/>
              </a:tabLst>
            </a:pPr>
            <a:r>
              <a:rPr lang="en-CA" b="1" i="1" dirty="0">
                <a:latin typeface="Arial" panose="020B0604020202020204" pitchFamily="34" charset="0"/>
                <a:cs typeface="Arial" panose="020B0604020202020204" pitchFamily="34" charset="0"/>
              </a:rPr>
              <a:t>Dealers: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Be able to create/process on T to settle on T+1</a:t>
            </a:r>
          </a:p>
          <a:p>
            <a:pPr marL="98425" indent="0">
              <a:spcBef>
                <a:spcPts val="0"/>
              </a:spcBef>
              <a:buClr>
                <a:schemeClr val="tx1"/>
              </a:buClr>
              <a:buSzPct val="110000"/>
              <a:buNone/>
            </a:pPr>
            <a:endParaRPr lang="en-US" dirty="0"/>
          </a:p>
          <a:p>
            <a:pPr marL="457200" indent="-457200">
              <a:lnSpc>
                <a:spcPct val="80000"/>
              </a:lnSpc>
              <a:buClr>
                <a:srgbClr val="D71635"/>
              </a:buClr>
              <a:buSzPct val="110000"/>
            </a:pPr>
            <a:endParaRPr lang="en-US" dirty="0"/>
          </a:p>
          <a:p>
            <a:pPr marL="457200" indent="-457200">
              <a:lnSpc>
                <a:spcPct val="80000"/>
              </a:lnSpc>
              <a:buClr>
                <a:srgbClr val="D71635"/>
              </a:buClr>
              <a:buSzPct val="110000"/>
            </a:pPr>
            <a:endParaRPr lang="en-US" dirty="0"/>
          </a:p>
          <a:p>
            <a:pPr marL="457200" indent="-457200">
              <a:lnSpc>
                <a:spcPct val="80000"/>
              </a:lnSpc>
              <a:buClr>
                <a:srgbClr val="D71635"/>
              </a:buClr>
              <a:buSzPct val="110000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C9BD66-6120-EA07-39F8-75674007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2" y="411229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CA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[insert firm name] doing</a:t>
            </a:r>
            <a:r>
              <a:rPr lang="en-CA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484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EB16-75F8-3F8A-1148-DC6FB978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CA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the </a:t>
            </a:r>
            <a:r>
              <a:rPr lang="en-CA" sz="40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en-CA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95D2-3CDD-1405-B1C7-B71DBB0BF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1825625"/>
            <a:ext cx="10820401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Despite greater concerns re ability to transition smoothly to T+1 </a:t>
            </a: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vs T+2 due to greater T+1 complexity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short </a:t>
            </a: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remaining time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Industry survey results show advances in T+1 planning, development, and testing preparation since survey last year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3:59 decision </a:t>
            </a:r>
            <a:r>
              <a:rPr lang="en-C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means </a:t>
            </a:r>
            <a:r>
              <a:rPr lang="en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participants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can advance decisively now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More service provider solutions coming to market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C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CDS and Fundserv confident they can successfully facilitate testing and tra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C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sition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“Failure is not an option”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(Apollo 13):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Canadian capital market participants </a:t>
            </a:r>
            <a:r>
              <a:rPr lang="en-CA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shown again and again the ability to deliver </a:t>
            </a:r>
          </a:p>
          <a:p>
            <a:pPr>
              <a:lnSpc>
                <a:spcPct val="100000"/>
              </a:lnSpc>
            </a:pPr>
            <a:endParaRPr lang="en-CA" dirty="0">
              <a:solidFill>
                <a:srgbClr val="333333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54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41AA-6A9F-AE7B-CA2D-A50E9B67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en-CA" sz="40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F5D2-CC04-F073-AAF6-FA5E11046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[Insert firm specific messaging]</a:t>
            </a:r>
          </a:p>
        </p:txBody>
      </p:sp>
    </p:spTree>
    <p:extLst>
      <p:ext uri="{BB962C8B-B14F-4D97-AF65-F5344CB8AC3E}">
        <p14:creationId xmlns:p14="http://schemas.microsoft.com/office/powerpoint/2010/main" val="14202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478" y="380206"/>
            <a:ext cx="1062075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T+1?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766" y="1690688"/>
            <a:ext cx="10958703" cy="48599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T+2, T+1, T+0 refer to the number of business days it takes to ‘settle’ a trade – that is, exchange securities for payment – after trade execution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T+2 = trade date + 2 days – the current standard for securities except money market instruments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T+1 = trade date + 1 day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it’s short-hand for the Canadian industry initiative to shorten settlement to T+1</a:t>
            </a:r>
          </a:p>
        </p:txBody>
      </p:sp>
    </p:spTree>
    <p:extLst>
      <p:ext uri="{BB962C8B-B14F-4D97-AF65-F5344CB8AC3E}">
        <p14:creationId xmlns:p14="http://schemas.microsoft.com/office/powerpoint/2010/main" val="111179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22" y="365125"/>
            <a:ext cx="1062075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and 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21" y="1632920"/>
            <a:ext cx="11406379" cy="4859955"/>
          </a:xfrm>
        </p:spPr>
        <p:txBody>
          <a:bodyPr>
            <a:normAutofit/>
          </a:bodyPr>
          <a:lstStyle/>
          <a:p>
            <a:pPr marL="357188" lvl="3" indent="-357188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115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Partly tackling 2021 Gamestop/Robinhood market volatility</a:t>
            </a:r>
          </a:p>
          <a:p>
            <a:pPr marL="357188" lvl="3" indent="-357188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115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Benefits: </a:t>
            </a:r>
          </a:p>
          <a:p>
            <a:pPr marL="714375" lvl="4" indent="-35718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5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Less counterparty risk (that trade party can’t deliver cash, security)</a:t>
            </a:r>
          </a:p>
          <a:p>
            <a:pPr marL="714375" lvl="4" indent="-35718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5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dealers: less margin, liquidity, clearing capital requirements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lvl="4" indent="-35718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5000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For institutional &amp; retail investors: more efficient, safer, better service</a:t>
            </a:r>
          </a:p>
          <a:p>
            <a:pPr marL="357188" lvl="3" indent="-357188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115000"/>
            </a:pPr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BUT benefits and costs among industry participants unequal</a:t>
            </a:r>
          </a:p>
          <a:p>
            <a:pPr marL="357188" lvl="3" indent="-357188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SzPct val="115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Transition: Canada &amp; U.S. wanted Labour Day 2024 weekend, but:</a:t>
            </a:r>
          </a:p>
          <a:p>
            <a:pPr marL="814388" lvl="4" indent="-35718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5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U.S. regulators set May 28, 2024 U.S. long weekend</a:t>
            </a:r>
          </a:p>
          <a:p>
            <a:pPr marL="814388" lvl="4" indent="-357188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15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Canada set </a:t>
            </a:r>
            <a:r>
              <a:rPr lang="en-US" sz="3000" b="1" dirty="0">
                <a:solidFill>
                  <a:srgbClr val="D71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27, 2024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migrate due to risk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05" y="652463"/>
            <a:ext cx="10620756" cy="806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must Canada move to T+1?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766" y="1690688"/>
            <a:ext cx="10851548" cy="48599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Canada and the U.S. moved to T+5, T+3, and T+2 together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~25% of transactions and 40% of value traded in Canada are in interlisted securities – listed on Canadian and U.S. exchanges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 showed Canadian markets should keep on same cycle as U.S. or lose business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Canadian participants must change either way – either to: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 the shorter U.S. settlement cycle OR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systems/process to accommodate different U.S. cycle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2941-9E8A-FC84-372F-B6A411AB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80963"/>
            <a:ext cx="10845800" cy="2852737"/>
          </a:xfrm>
        </p:spPr>
        <p:txBody>
          <a:bodyPr/>
          <a:lstStyle/>
          <a:p>
            <a:pPr algn="ctr"/>
            <a:r>
              <a:rPr lang="en-CA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challenges to reaching T+1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6DC4C-C359-98D9-A970-0FF603D81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674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D8C6222-CE3B-3B1B-D910-E44D388F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742157"/>
            <a:ext cx="11301411" cy="446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1 – What a difference a day makes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59DA1-ACF0-9E59-1BA6-73DB2FD7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8B6AC256-E8B6-A9BC-0695-794F50A38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90" y="1668818"/>
            <a:ext cx="11072851" cy="4159250"/>
          </a:xfrm>
        </p:spPr>
        <p:txBody>
          <a:bodyPr>
            <a:normAutofit/>
          </a:bodyPr>
          <a:lstStyle/>
          <a:p>
            <a:pPr>
              <a:buSzPct val="11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T+5 to T+3 to T+2 – ‘easy’; from T+2 to T+1 much harder: </a:t>
            </a:r>
          </a:p>
          <a:p>
            <a:pPr marL="714375" lvl="1">
              <a:spcBef>
                <a:spcPts val="1000"/>
              </a:spcBef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Less time to provide allocations</a:t>
            </a:r>
          </a:p>
          <a:p>
            <a:pPr marL="714375" lvl="1">
              <a:spcBef>
                <a:spcPts val="1000"/>
              </a:spcBef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day between trade and settlement to fix errors via batches</a:t>
            </a:r>
          </a:p>
          <a:p>
            <a:pPr marL="714375" lvl="1">
              <a:spcBef>
                <a:spcPts val="1000"/>
              </a:spcBef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T+1 trades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currencies, there will be a mismatch with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major currencies (except CAD/USD) that settle T+2 </a:t>
            </a:r>
          </a:p>
          <a:p>
            <a:pPr marL="714375" lvl="1">
              <a:spcBef>
                <a:spcPts val="1000"/>
              </a:spcBef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Less time to initiate recalls/find alternative securities to borrow</a:t>
            </a:r>
          </a:p>
          <a:p>
            <a:pPr marL="714375" lvl="1">
              <a:spcBef>
                <a:spcPts val="1000"/>
              </a:spcBef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Liquidity, timing problems with ETF create process </a:t>
            </a:r>
          </a:p>
          <a:p>
            <a:pPr marL="714375" lvl="1">
              <a:spcBef>
                <a:spcPts val="1000"/>
              </a:spcBef>
              <a:buSzPct val="11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Extra complexity as North America at ‘end’ of global trading day</a:t>
            </a:r>
          </a:p>
          <a:p>
            <a:pPr marL="714375" lvl="1">
              <a:spcBef>
                <a:spcPts val="1000"/>
              </a:spcBef>
              <a:buSzPct val="110000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Can’t 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 do more faster; must change systems/processes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9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0C59DA1-ACF0-9E59-1BA6-73DB2FD7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12F0-8B89-430B-8E35-0224EF600C1D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6D9EFCB-CB3F-7C91-0686-190560443FDD}"/>
              </a:ext>
            </a:extLst>
          </p:cNvPr>
          <p:cNvSpPr txBox="1">
            <a:spLocks/>
          </p:cNvSpPr>
          <p:nvPr/>
        </p:nvSpPr>
        <p:spPr>
          <a:xfrm>
            <a:off x="806535" y="542924"/>
            <a:ext cx="11052089" cy="919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2 – North America is ‘deharmonizing’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ECD32B-BCC5-1393-8EE6-4BC9FA9853AF}"/>
              </a:ext>
            </a:extLst>
          </p:cNvPr>
          <p:cNvSpPr txBox="1">
            <a:spLocks/>
          </p:cNvSpPr>
          <p:nvPr/>
        </p:nvSpPr>
        <p:spPr>
          <a:xfrm>
            <a:off x="914901" y="1290718"/>
            <a:ext cx="10600824" cy="806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7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Instead of joining Europe, Asia (as in T+2 move), we (U.S., Canada with Mexico)  are leaving most other countries behind</a:t>
            </a:r>
          </a:p>
          <a:p>
            <a:pPr marL="446088" indent="-446088">
              <a:spcBef>
                <a:spcPts val="24"/>
              </a:spcBef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6866C-5C21-AF95-72AB-EE5183D7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7" y="2097481"/>
            <a:ext cx="8165306" cy="456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44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MA Presentation Template Testdrive.potx" id="{5F639CB6-C903-4B77-936D-652E873E6393}" vid="{6AAA5375-7148-4852-8C51-4CB732AFC4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17187</TotalTime>
  <Words>2572</Words>
  <Application>Microsoft Office PowerPoint</Application>
  <PresentationFormat>Widescreen</PresentationFormat>
  <Paragraphs>260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Shortening Settlement to T+1</vt:lpstr>
      <vt:lpstr>Agenda </vt:lpstr>
      <vt:lpstr>What is T+1 and why it matters</vt:lpstr>
      <vt:lpstr>What is T+1?</vt:lpstr>
      <vt:lpstr>Why and why now?</vt:lpstr>
      <vt:lpstr>Why must Canada move to T+1?</vt:lpstr>
      <vt:lpstr>6 challenges to reaching T+1</vt:lpstr>
      <vt:lpstr>Challenge 1 – What a difference a day makes</vt:lpstr>
      <vt:lpstr>PowerPoint Presentation</vt:lpstr>
      <vt:lpstr>Challenge 3: Regulatory issues – U.S.</vt:lpstr>
      <vt:lpstr>Challenge 3: Regulatory issues – Canada (cont’d.)</vt:lpstr>
      <vt:lpstr>Challenge 4: We’re far from matching goal</vt:lpstr>
      <vt:lpstr>Challenge 5: Blame game</vt:lpstr>
      <vt:lpstr>Challenge 6:  Not much time to automate</vt:lpstr>
      <vt:lpstr>All eyes on transition (dates)</vt:lpstr>
      <vt:lpstr>Are these challenges solvable?</vt:lpstr>
      <vt:lpstr>Issues addressed so far</vt:lpstr>
      <vt:lpstr>PowerPoint Presentation</vt:lpstr>
      <vt:lpstr>Scheduled activity changes</vt:lpstr>
      <vt:lpstr>PowerPoint Presentation</vt:lpstr>
      <vt:lpstr>PowerPoint Presentation</vt:lpstr>
      <vt:lpstr>PowerPoint Presentation</vt:lpstr>
      <vt:lpstr>8 major issues still to address </vt:lpstr>
      <vt:lpstr>8 (now 7) Priority issues</vt:lpstr>
      <vt:lpstr>8 (now 7) Priority issues (cont’d.)</vt:lpstr>
      <vt:lpstr>Priority #3 – Securities lending</vt:lpstr>
      <vt:lpstr>Priority #3 – Foreign exchange</vt:lpstr>
      <vt:lpstr>Priority #6 – ETFs</vt:lpstr>
      <vt:lpstr>What about Transition?</vt:lpstr>
      <vt:lpstr>Ready or not for May 27, 2024?</vt:lpstr>
      <vt:lpstr>What we’re doing right now</vt:lpstr>
      <vt:lpstr>What is [insert firm name] doing?</vt:lpstr>
      <vt:lpstr>What is [insert firm name] doing?</vt:lpstr>
      <vt:lpstr>Where is the overall industry now?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Main Title</dc:title>
  <dc:creator>Barb Amsden</dc:creator>
  <cp:lastModifiedBy>Barb Amsden</cp:lastModifiedBy>
  <cp:revision>195</cp:revision>
  <cp:lastPrinted>2023-04-20T19:35:59Z</cp:lastPrinted>
  <dcterms:created xsi:type="dcterms:W3CDTF">2022-08-04T14:32:26Z</dcterms:created>
  <dcterms:modified xsi:type="dcterms:W3CDTF">2023-09-29T19:12:16Z</dcterms:modified>
</cp:coreProperties>
</file>